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Montserrat Bold" charset="1" panose="00000800000000000000"/>
      <p:regular r:id="rId12"/>
    </p:embeddedFont>
    <p:embeddedFont>
      <p:font typeface="Yeseva One" charset="1" panose="00000500000000000000"/>
      <p:regular r:id="rId13"/>
    </p:embeddedFont>
    <p:embeddedFont>
      <p:font typeface="Lora Bold" charset="1" panose="00000800000000000000"/>
      <p:regular r:id="rId14"/>
    </p:embeddedFont>
    <p:embeddedFont>
      <p:font typeface="Lora" charset="1" panose="00000500000000000000"/>
      <p:regular r:id="rId15"/>
    </p:embeddedFont>
    <p:embeddedFont>
      <p:font typeface="Fredoka" charset="1" panose="02000000000000000000"/>
      <p:regular r:id="rId16"/>
    </p:embeddedFont>
    <p:embeddedFont>
      <p:font typeface="Noto Sans Gujarati Bold" charset="1" panose="020B0802040504020204"/>
      <p:regular r:id="rId17"/>
    </p:embeddedFont>
    <p:embeddedFont>
      <p:font typeface="Montserrat" charset="1" panose="00000500000000000000"/>
      <p:regular r:id="rId18"/>
    </p:embeddedFont>
    <p:embeddedFont>
      <p:font typeface="Poppins Bold" charset="1" panose="00000800000000000000"/>
      <p:regular r:id="rId19"/>
    </p:embeddedFont>
    <p:embeddedFont>
      <p:font typeface="Canva Sans Bold" charset="1" panose="020B0803030501040103"/>
      <p:regular r:id="rId20"/>
    </p:embeddedFont>
    <p:embeddedFont>
      <p:font typeface="Admirably Display" charset="1" panose="00000500000000000000"/>
      <p:regular r:id="rId21"/>
    </p:embeddedFont>
    <p:embeddedFont>
      <p:font typeface="Rubik Dirt" charset="1" panose="00000000000000000000"/>
      <p:regular r:id="rId22"/>
    </p:embeddedFont>
    <p:embeddedFont>
      <p:font typeface="Muli Bold" charset="1" panose="00000800000000000000"/>
      <p:regular r:id="rId23"/>
    </p:embeddedFont>
    <p:embeddedFont>
      <p:font typeface="Muli Bold Italics" charset="1" panose="00000800000000000000"/>
      <p:regular r:id="rId24"/>
    </p:embeddedFont>
    <p:embeddedFont>
      <p:font typeface="Muli Ultra-Bold" charset="1" panose="00000900000000000000"/>
      <p:regular r:id="rId25"/>
    </p:embeddedFont>
    <p:embeddedFont>
      <p:font typeface="Canva Sans Bold Italics" charset="1" panose="020B0803030501040103"/>
      <p:regular r:id="rId26"/>
    </p:embeddedFont>
    <p:embeddedFont>
      <p:font typeface="Guerrilla" charset="1" panose="00000500000000000000"/>
      <p:regular r:id="rId27"/>
    </p:embeddedFont>
    <p:embeddedFont>
      <p:font typeface="Rubik Gemstone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https://krishisathi.aryanvbw.live/ppt" TargetMode="External" Type="http://schemas.openxmlformats.org/officeDocument/2006/relationships/hyperlink"/><Relationship Id="rId11" Target="../media/image9.png" Type="http://schemas.openxmlformats.org/officeDocument/2006/relationships/image"/><Relationship Id="rId12" Target="../media/image10.png" Type="http://schemas.openxmlformats.org/officeDocument/2006/relationships/image"/><Relationship Id="rId13" Target="../media/image11.png" Type="http://schemas.openxmlformats.org/officeDocument/2006/relationships/image"/><Relationship Id="rId14" Target="../media/image12.pn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 Id="rId9" Target="../media/image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2.png" Type="http://schemas.openxmlformats.org/officeDocument/2006/relationships/image"/><Relationship Id="rId4"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9.png" Type="http://schemas.openxmlformats.org/officeDocument/2006/relationships/image"/><Relationship Id="rId6" Target="../media/image12.png" Type="http://schemas.openxmlformats.org/officeDocument/2006/relationships/image"/><Relationship Id="rId7"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13" Target="../media/image12.pn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jpeg" Type="http://schemas.openxmlformats.org/officeDocument/2006/relationships/image"/><Relationship Id="rId5" Target="../media/image35.png" Type="http://schemas.openxmlformats.org/officeDocument/2006/relationships/image"/><Relationship Id="rId6" Target="../media/image1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33730">
            <a:off x="4939713" y="83052"/>
            <a:ext cx="1736918" cy="1061691"/>
          </a:xfrm>
          <a:custGeom>
            <a:avLst/>
            <a:gdLst/>
            <a:ahLst/>
            <a:cxnLst/>
            <a:rect r="r" b="b" t="t" l="l"/>
            <a:pathLst>
              <a:path h="1061691" w="1736918">
                <a:moveTo>
                  <a:pt x="0" y="0"/>
                </a:moveTo>
                <a:lnTo>
                  <a:pt x="1736918" y="0"/>
                </a:lnTo>
                <a:lnTo>
                  <a:pt x="1736918" y="1061691"/>
                </a:lnTo>
                <a:lnTo>
                  <a:pt x="0" y="1061691"/>
                </a:lnTo>
                <a:lnTo>
                  <a:pt x="0" y="0"/>
                </a:lnTo>
                <a:close/>
              </a:path>
            </a:pathLst>
          </a:custGeom>
          <a:blipFill>
            <a:blip r:embed="rId2"/>
            <a:stretch>
              <a:fillRect l="0" t="0" r="0" b="0"/>
            </a:stretch>
          </a:blipFill>
        </p:spPr>
      </p:sp>
      <p:sp>
        <p:nvSpPr>
          <p:cNvPr name="Freeform 3" id="3"/>
          <p:cNvSpPr/>
          <p:nvPr/>
        </p:nvSpPr>
        <p:spPr>
          <a:xfrm flipH="false" flipV="false" rot="0">
            <a:off x="11208942" y="0"/>
            <a:ext cx="958699" cy="1735203"/>
          </a:xfrm>
          <a:custGeom>
            <a:avLst/>
            <a:gdLst/>
            <a:ahLst/>
            <a:cxnLst/>
            <a:rect r="r" b="b" t="t" l="l"/>
            <a:pathLst>
              <a:path h="1735203" w="958699">
                <a:moveTo>
                  <a:pt x="0" y="0"/>
                </a:moveTo>
                <a:lnTo>
                  <a:pt x="958700" y="0"/>
                </a:lnTo>
                <a:lnTo>
                  <a:pt x="958700" y="1735203"/>
                </a:lnTo>
                <a:lnTo>
                  <a:pt x="0" y="1735203"/>
                </a:lnTo>
                <a:lnTo>
                  <a:pt x="0" y="0"/>
                </a:lnTo>
                <a:close/>
              </a:path>
            </a:pathLst>
          </a:custGeom>
          <a:blipFill>
            <a:blip r:embed="rId3"/>
            <a:stretch>
              <a:fillRect l="0" t="0" r="0" b="0"/>
            </a:stretch>
          </a:blipFill>
        </p:spPr>
      </p:sp>
      <p:grpSp>
        <p:nvGrpSpPr>
          <p:cNvPr name="Group 4" id="4"/>
          <p:cNvGrpSpPr/>
          <p:nvPr/>
        </p:nvGrpSpPr>
        <p:grpSpPr>
          <a:xfrm rot="0">
            <a:off x="14512218" y="124615"/>
            <a:ext cx="511365" cy="489283"/>
            <a:chOff x="0" y="0"/>
            <a:chExt cx="349278" cy="334195"/>
          </a:xfrm>
        </p:grpSpPr>
        <p:sp>
          <p:nvSpPr>
            <p:cNvPr name="Freeform 5" id="5"/>
            <p:cNvSpPr/>
            <p:nvPr/>
          </p:nvSpPr>
          <p:spPr>
            <a:xfrm flipH="false" flipV="false" rot="0">
              <a:off x="0" y="0"/>
              <a:ext cx="349278" cy="334195"/>
            </a:xfrm>
            <a:custGeom>
              <a:avLst/>
              <a:gdLst/>
              <a:ahLst/>
              <a:cxnLst/>
              <a:rect r="r" b="b" t="t" l="l"/>
              <a:pathLst>
                <a:path h="334195" w="349278">
                  <a:moveTo>
                    <a:pt x="167097" y="0"/>
                  </a:moveTo>
                  <a:lnTo>
                    <a:pt x="182180" y="0"/>
                  </a:lnTo>
                  <a:cubicBezTo>
                    <a:pt x="274466" y="0"/>
                    <a:pt x="349278" y="74812"/>
                    <a:pt x="349278" y="167097"/>
                  </a:cubicBezTo>
                  <a:lnTo>
                    <a:pt x="349278" y="167097"/>
                  </a:lnTo>
                  <a:cubicBezTo>
                    <a:pt x="349278" y="211414"/>
                    <a:pt x="331673" y="253916"/>
                    <a:pt x="300336" y="285253"/>
                  </a:cubicBezTo>
                  <a:cubicBezTo>
                    <a:pt x="268999" y="316590"/>
                    <a:pt x="226497" y="334195"/>
                    <a:pt x="182180" y="334195"/>
                  </a:cubicBezTo>
                  <a:lnTo>
                    <a:pt x="167097" y="334195"/>
                  </a:lnTo>
                  <a:cubicBezTo>
                    <a:pt x="122780" y="334195"/>
                    <a:pt x="80279" y="316590"/>
                    <a:pt x="48942" y="285253"/>
                  </a:cubicBezTo>
                  <a:cubicBezTo>
                    <a:pt x="17605" y="253916"/>
                    <a:pt x="0" y="211414"/>
                    <a:pt x="0" y="167097"/>
                  </a:cubicBezTo>
                  <a:lnTo>
                    <a:pt x="0" y="167097"/>
                  </a:lnTo>
                  <a:cubicBezTo>
                    <a:pt x="0" y="122780"/>
                    <a:pt x="17605" y="80279"/>
                    <a:pt x="48942" y="48942"/>
                  </a:cubicBezTo>
                  <a:cubicBezTo>
                    <a:pt x="80279" y="17605"/>
                    <a:pt x="122780" y="0"/>
                    <a:pt x="167097" y="0"/>
                  </a:cubicBezTo>
                  <a:close/>
                </a:path>
              </a:pathLst>
            </a:custGeom>
            <a:solidFill>
              <a:srgbClr val="06422E"/>
            </a:solidFill>
          </p:spPr>
        </p:sp>
        <p:sp>
          <p:nvSpPr>
            <p:cNvPr name="TextBox 6" id="6"/>
            <p:cNvSpPr txBox="true"/>
            <p:nvPr/>
          </p:nvSpPr>
          <p:spPr>
            <a:xfrm>
              <a:off x="0" y="0"/>
              <a:ext cx="349278" cy="334195"/>
            </a:xfrm>
            <a:prstGeom prst="rect">
              <a:avLst/>
            </a:prstGeom>
          </p:spPr>
          <p:txBody>
            <a:bodyPr anchor="ctr" rtlCol="false" tIns="5" lIns="5" bIns="5" rIns="5"/>
            <a:lstStyle/>
            <a:p>
              <a:pPr algn="ctr">
                <a:lnSpc>
                  <a:spcPts val="0"/>
                </a:lnSpc>
              </a:pPr>
            </a:p>
          </p:txBody>
        </p:sp>
      </p:grpSp>
      <p:sp>
        <p:nvSpPr>
          <p:cNvPr name="Freeform 7" id="7"/>
          <p:cNvSpPr/>
          <p:nvPr/>
        </p:nvSpPr>
        <p:spPr>
          <a:xfrm flipH="false" flipV="false" rot="0">
            <a:off x="14631735" y="233090"/>
            <a:ext cx="272332" cy="272332"/>
          </a:xfrm>
          <a:custGeom>
            <a:avLst/>
            <a:gdLst/>
            <a:ahLst/>
            <a:cxnLst/>
            <a:rect r="r" b="b" t="t" l="l"/>
            <a:pathLst>
              <a:path h="272332" w="272332">
                <a:moveTo>
                  <a:pt x="0" y="0"/>
                </a:moveTo>
                <a:lnTo>
                  <a:pt x="272332" y="0"/>
                </a:lnTo>
                <a:lnTo>
                  <a:pt x="272332" y="272332"/>
                </a:lnTo>
                <a:lnTo>
                  <a:pt x="0" y="272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885738" y="6276500"/>
            <a:ext cx="1285123" cy="1295572"/>
          </a:xfrm>
          <a:custGeom>
            <a:avLst/>
            <a:gdLst/>
            <a:ahLst/>
            <a:cxnLst/>
            <a:rect r="r" b="b" t="t" l="l"/>
            <a:pathLst>
              <a:path h="1295572" w="1285123">
                <a:moveTo>
                  <a:pt x="0" y="0"/>
                </a:moveTo>
                <a:lnTo>
                  <a:pt x="1285124" y="0"/>
                </a:lnTo>
                <a:lnTo>
                  <a:pt x="1285124" y="1295571"/>
                </a:lnTo>
                <a:lnTo>
                  <a:pt x="0" y="1295571"/>
                </a:lnTo>
                <a:lnTo>
                  <a:pt x="0" y="0"/>
                </a:lnTo>
                <a:close/>
              </a:path>
            </a:pathLst>
          </a:custGeom>
          <a:blipFill>
            <a:blip r:embed="rId6">
              <a:extLst>
                <a:ext uri="{96DAC541-7B7A-43D3-8B79-37D633B846F1}">
                  <asvg:svgBlip xmlns:asvg="http://schemas.microsoft.com/office/drawing/2016/SVG/main" r:embed="rId7"/>
                </a:ext>
              </a:extLst>
            </a:blip>
            <a:stretch>
              <a:fillRect l="-782821" t="-586434" r="-77315" b="-55241"/>
            </a:stretch>
          </a:blipFill>
        </p:spPr>
      </p:sp>
      <p:grpSp>
        <p:nvGrpSpPr>
          <p:cNvPr name="Group 9" id="9"/>
          <p:cNvGrpSpPr/>
          <p:nvPr/>
        </p:nvGrpSpPr>
        <p:grpSpPr>
          <a:xfrm rot="0">
            <a:off x="1579533" y="4850701"/>
            <a:ext cx="5246370" cy="5246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8888" t="0" r="-38888" b="0"/>
              </a:stretch>
            </a:blipFill>
          </p:spPr>
        </p:sp>
      </p:grpSp>
      <p:grpSp>
        <p:nvGrpSpPr>
          <p:cNvPr name="Group 11" id="11"/>
          <p:cNvGrpSpPr/>
          <p:nvPr/>
        </p:nvGrpSpPr>
        <p:grpSpPr>
          <a:xfrm rot="0">
            <a:off x="3475818" y="1866719"/>
            <a:ext cx="11600033" cy="1022697"/>
            <a:chOff x="0" y="0"/>
            <a:chExt cx="3055153" cy="269352"/>
          </a:xfrm>
        </p:grpSpPr>
        <p:sp>
          <p:nvSpPr>
            <p:cNvPr name="Freeform 12" id="12"/>
            <p:cNvSpPr/>
            <p:nvPr/>
          </p:nvSpPr>
          <p:spPr>
            <a:xfrm flipH="false" flipV="false" rot="0">
              <a:off x="0" y="0"/>
              <a:ext cx="3055153" cy="269352"/>
            </a:xfrm>
            <a:custGeom>
              <a:avLst/>
              <a:gdLst/>
              <a:ahLst/>
              <a:cxnLst/>
              <a:rect r="r" b="b" t="t" l="l"/>
              <a:pathLst>
                <a:path h="269352" w="3055153">
                  <a:moveTo>
                    <a:pt x="34038" y="0"/>
                  </a:moveTo>
                  <a:lnTo>
                    <a:pt x="3021115" y="0"/>
                  </a:lnTo>
                  <a:cubicBezTo>
                    <a:pt x="3039913" y="0"/>
                    <a:pt x="3055153" y="15239"/>
                    <a:pt x="3055153" y="34038"/>
                  </a:cubicBezTo>
                  <a:lnTo>
                    <a:pt x="3055153" y="235315"/>
                  </a:lnTo>
                  <a:cubicBezTo>
                    <a:pt x="3055153" y="244342"/>
                    <a:pt x="3051567" y="253000"/>
                    <a:pt x="3045183" y="259383"/>
                  </a:cubicBezTo>
                  <a:cubicBezTo>
                    <a:pt x="3038800" y="265766"/>
                    <a:pt x="3030142" y="269352"/>
                    <a:pt x="3021115" y="269352"/>
                  </a:cubicBezTo>
                  <a:lnTo>
                    <a:pt x="34038" y="269352"/>
                  </a:lnTo>
                  <a:cubicBezTo>
                    <a:pt x="25010" y="269352"/>
                    <a:pt x="16353" y="265766"/>
                    <a:pt x="9969" y="259383"/>
                  </a:cubicBezTo>
                  <a:cubicBezTo>
                    <a:pt x="3586" y="253000"/>
                    <a:pt x="0" y="244342"/>
                    <a:pt x="0" y="235315"/>
                  </a:cubicBezTo>
                  <a:lnTo>
                    <a:pt x="0" y="34038"/>
                  </a:lnTo>
                  <a:cubicBezTo>
                    <a:pt x="0" y="25010"/>
                    <a:pt x="3586" y="16353"/>
                    <a:pt x="9969" y="9969"/>
                  </a:cubicBezTo>
                  <a:cubicBezTo>
                    <a:pt x="16353" y="3586"/>
                    <a:pt x="25010" y="0"/>
                    <a:pt x="34038" y="0"/>
                  </a:cubicBezTo>
                  <a:close/>
                </a:path>
              </a:pathLst>
            </a:custGeom>
            <a:solidFill>
              <a:srgbClr val="06422E"/>
            </a:solidFill>
          </p:spPr>
        </p:sp>
        <p:sp>
          <p:nvSpPr>
            <p:cNvPr name="TextBox 13" id="13"/>
            <p:cNvSpPr txBox="true"/>
            <p:nvPr/>
          </p:nvSpPr>
          <p:spPr>
            <a:xfrm>
              <a:off x="0" y="-38100"/>
              <a:ext cx="3055153" cy="307452"/>
            </a:xfrm>
            <a:prstGeom prst="rect">
              <a:avLst/>
            </a:prstGeom>
          </p:spPr>
          <p:txBody>
            <a:bodyPr anchor="ctr" rtlCol="false" tIns="50800" lIns="50800" bIns="50800" rIns="50800"/>
            <a:lstStyle/>
            <a:p>
              <a:pPr algn="ctr">
                <a:lnSpc>
                  <a:spcPts val="2659"/>
                </a:lnSpc>
              </a:pPr>
            </a:p>
          </p:txBody>
        </p:sp>
      </p:grpSp>
      <p:sp>
        <p:nvSpPr>
          <p:cNvPr name="Freeform 14" id="14">
            <a:hlinkClick r:id="rId10" tooltip="https://krishisathi.aryanvbw.live/ppt"/>
          </p:cNvPr>
          <p:cNvSpPr/>
          <p:nvPr/>
        </p:nvSpPr>
        <p:spPr>
          <a:xfrm flipH="false" flipV="false" rot="0">
            <a:off x="0" y="-948690"/>
            <a:ext cx="18551669" cy="12360050"/>
          </a:xfrm>
          <a:custGeom>
            <a:avLst/>
            <a:gdLst/>
            <a:ahLst/>
            <a:cxnLst/>
            <a:rect r="r" b="b" t="t" l="l"/>
            <a:pathLst>
              <a:path h="12360050" w="18551669">
                <a:moveTo>
                  <a:pt x="0" y="0"/>
                </a:moveTo>
                <a:lnTo>
                  <a:pt x="18551669" y="0"/>
                </a:lnTo>
                <a:lnTo>
                  <a:pt x="18551669" y="12360050"/>
                </a:lnTo>
                <a:lnTo>
                  <a:pt x="0" y="12360050"/>
                </a:lnTo>
                <a:lnTo>
                  <a:pt x="0" y="0"/>
                </a:lnTo>
                <a:close/>
              </a:path>
            </a:pathLst>
          </a:custGeom>
          <a:blipFill>
            <a:blip r:embed="rId9"/>
            <a:stretch>
              <a:fillRect l="0" t="0" r="0" b="0"/>
            </a:stretch>
          </a:blipFill>
        </p:spPr>
      </p:sp>
      <p:sp>
        <p:nvSpPr>
          <p:cNvPr name="Freeform 15" id="15"/>
          <p:cNvSpPr/>
          <p:nvPr/>
        </p:nvSpPr>
        <p:spPr>
          <a:xfrm flipH="false" flipV="false" rot="0">
            <a:off x="7561309" y="2182878"/>
            <a:ext cx="11625557" cy="12150891"/>
          </a:xfrm>
          <a:custGeom>
            <a:avLst/>
            <a:gdLst/>
            <a:ahLst/>
            <a:cxnLst/>
            <a:rect r="r" b="b" t="t" l="l"/>
            <a:pathLst>
              <a:path h="12150891" w="11625557">
                <a:moveTo>
                  <a:pt x="0" y="0"/>
                </a:moveTo>
                <a:lnTo>
                  <a:pt x="11625557" y="0"/>
                </a:lnTo>
                <a:lnTo>
                  <a:pt x="11625557" y="12150891"/>
                </a:lnTo>
                <a:lnTo>
                  <a:pt x="0" y="12150891"/>
                </a:lnTo>
                <a:lnTo>
                  <a:pt x="0" y="0"/>
                </a:lnTo>
                <a:close/>
              </a:path>
            </a:pathLst>
          </a:custGeom>
          <a:blipFill>
            <a:blip r:embed="rId11"/>
            <a:stretch>
              <a:fillRect l="-741" t="0" r="-741" b="-3845"/>
            </a:stretch>
          </a:blipFill>
        </p:spPr>
      </p:sp>
      <p:grpSp>
        <p:nvGrpSpPr>
          <p:cNvPr name="Group 16" id="16"/>
          <p:cNvGrpSpPr/>
          <p:nvPr/>
        </p:nvGrpSpPr>
        <p:grpSpPr>
          <a:xfrm rot="0">
            <a:off x="-4995957" y="9796266"/>
            <a:ext cx="8471775" cy="6659669"/>
            <a:chOff x="0" y="0"/>
            <a:chExt cx="1142815" cy="898368"/>
          </a:xfrm>
        </p:grpSpPr>
        <p:sp>
          <p:nvSpPr>
            <p:cNvPr name="Freeform 17" id="17"/>
            <p:cNvSpPr/>
            <p:nvPr/>
          </p:nvSpPr>
          <p:spPr>
            <a:xfrm flipH="false" flipV="false" rot="0">
              <a:off x="0" y="0"/>
              <a:ext cx="1142815" cy="898368"/>
            </a:xfrm>
            <a:custGeom>
              <a:avLst/>
              <a:gdLst/>
              <a:ahLst/>
              <a:cxnLst/>
              <a:rect r="r" b="b" t="t" l="l"/>
              <a:pathLst>
                <a:path h="898368" w="1142815">
                  <a:moveTo>
                    <a:pt x="571408" y="0"/>
                  </a:moveTo>
                  <a:lnTo>
                    <a:pt x="1142815" y="449184"/>
                  </a:lnTo>
                  <a:lnTo>
                    <a:pt x="571408" y="898368"/>
                  </a:lnTo>
                  <a:lnTo>
                    <a:pt x="0" y="449184"/>
                  </a:lnTo>
                  <a:lnTo>
                    <a:pt x="571408" y="0"/>
                  </a:lnTo>
                  <a:close/>
                </a:path>
              </a:pathLst>
            </a:custGeom>
            <a:solidFill>
              <a:srgbClr val="FFFFFF"/>
            </a:solidFill>
          </p:spPr>
        </p:sp>
        <p:sp>
          <p:nvSpPr>
            <p:cNvPr name="TextBox 18" id="18"/>
            <p:cNvSpPr txBox="true"/>
            <p:nvPr/>
          </p:nvSpPr>
          <p:spPr>
            <a:xfrm>
              <a:off x="196421" y="116307"/>
              <a:ext cx="749973" cy="62765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5081887" y="233090"/>
            <a:ext cx="7268019" cy="1711662"/>
            <a:chOff x="0" y="0"/>
            <a:chExt cx="1914211" cy="450808"/>
          </a:xfrm>
        </p:grpSpPr>
        <p:sp>
          <p:nvSpPr>
            <p:cNvPr name="Freeform 20" id="20"/>
            <p:cNvSpPr/>
            <p:nvPr/>
          </p:nvSpPr>
          <p:spPr>
            <a:xfrm flipH="false" flipV="false" rot="0">
              <a:off x="0" y="0"/>
              <a:ext cx="1914211" cy="450808"/>
            </a:xfrm>
            <a:custGeom>
              <a:avLst/>
              <a:gdLst/>
              <a:ahLst/>
              <a:cxnLst/>
              <a:rect r="r" b="b" t="t" l="l"/>
              <a:pathLst>
                <a:path h="450808" w="1914211">
                  <a:moveTo>
                    <a:pt x="54325" y="0"/>
                  </a:moveTo>
                  <a:lnTo>
                    <a:pt x="1859886" y="0"/>
                  </a:lnTo>
                  <a:cubicBezTo>
                    <a:pt x="1874294" y="0"/>
                    <a:pt x="1888111" y="5724"/>
                    <a:pt x="1898299" y="15912"/>
                  </a:cubicBezTo>
                  <a:cubicBezTo>
                    <a:pt x="1908487" y="26100"/>
                    <a:pt x="1914211" y="39917"/>
                    <a:pt x="1914211" y="54325"/>
                  </a:cubicBezTo>
                  <a:lnTo>
                    <a:pt x="1914211" y="396483"/>
                  </a:lnTo>
                  <a:cubicBezTo>
                    <a:pt x="1914211" y="410891"/>
                    <a:pt x="1908487" y="424709"/>
                    <a:pt x="1898299" y="434897"/>
                  </a:cubicBezTo>
                  <a:cubicBezTo>
                    <a:pt x="1888111" y="445085"/>
                    <a:pt x="1874294" y="450808"/>
                    <a:pt x="1859886" y="450808"/>
                  </a:cubicBezTo>
                  <a:lnTo>
                    <a:pt x="54325" y="450808"/>
                  </a:lnTo>
                  <a:cubicBezTo>
                    <a:pt x="39917" y="450808"/>
                    <a:pt x="26100" y="445085"/>
                    <a:pt x="15912" y="434897"/>
                  </a:cubicBezTo>
                  <a:cubicBezTo>
                    <a:pt x="5724" y="424709"/>
                    <a:pt x="0" y="410891"/>
                    <a:pt x="0" y="396483"/>
                  </a:cubicBezTo>
                  <a:lnTo>
                    <a:pt x="0" y="54325"/>
                  </a:lnTo>
                  <a:cubicBezTo>
                    <a:pt x="0" y="39917"/>
                    <a:pt x="5724" y="26100"/>
                    <a:pt x="15912" y="15912"/>
                  </a:cubicBezTo>
                  <a:cubicBezTo>
                    <a:pt x="26100" y="5724"/>
                    <a:pt x="39917" y="0"/>
                    <a:pt x="54325" y="0"/>
                  </a:cubicBezTo>
                  <a:close/>
                </a:path>
              </a:pathLst>
            </a:custGeom>
            <a:solidFill>
              <a:srgbClr val="06422E"/>
            </a:solidFill>
          </p:spPr>
        </p:sp>
        <p:sp>
          <p:nvSpPr>
            <p:cNvPr name="TextBox 21" id="21"/>
            <p:cNvSpPr txBox="true"/>
            <p:nvPr/>
          </p:nvSpPr>
          <p:spPr>
            <a:xfrm>
              <a:off x="0" y="-38100"/>
              <a:ext cx="1914211" cy="488908"/>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2555551" y="1473131"/>
            <a:ext cx="7694676" cy="5170595"/>
          </a:xfrm>
          <a:custGeom>
            <a:avLst/>
            <a:gdLst/>
            <a:ahLst/>
            <a:cxnLst/>
            <a:rect r="r" b="b" t="t" l="l"/>
            <a:pathLst>
              <a:path h="5170595" w="7694676">
                <a:moveTo>
                  <a:pt x="0" y="0"/>
                </a:moveTo>
                <a:lnTo>
                  <a:pt x="7694676" y="0"/>
                </a:lnTo>
                <a:lnTo>
                  <a:pt x="7694676" y="5170595"/>
                </a:lnTo>
                <a:lnTo>
                  <a:pt x="0" y="5170595"/>
                </a:lnTo>
                <a:lnTo>
                  <a:pt x="0" y="0"/>
                </a:lnTo>
                <a:close/>
              </a:path>
            </a:pathLst>
          </a:custGeom>
          <a:blipFill>
            <a:blip r:embed="rId12"/>
            <a:stretch>
              <a:fillRect l="0" t="-20430" r="0" b="-38730"/>
            </a:stretch>
          </a:blipFill>
        </p:spPr>
      </p:sp>
      <p:sp>
        <p:nvSpPr>
          <p:cNvPr name="TextBox 23" id="23"/>
          <p:cNvSpPr txBox="true"/>
          <p:nvPr/>
        </p:nvSpPr>
        <p:spPr>
          <a:xfrm rot="0">
            <a:off x="-502" y="1672738"/>
            <a:ext cx="4203220" cy="4603761"/>
          </a:xfrm>
          <a:prstGeom prst="rect">
            <a:avLst/>
          </a:prstGeom>
        </p:spPr>
        <p:txBody>
          <a:bodyPr anchor="t" rtlCol="false" tIns="0" lIns="0" bIns="0" rIns="0">
            <a:spAutoFit/>
          </a:bodyPr>
          <a:lstStyle/>
          <a:p>
            <a:pPr algn="l" marL="438381" indent="-219190" lvl="1">
              <a:lnSpc>
                <a:spcPts val="2842"/>
              </a:lnSpc>
              <a:buFont typeface="Arial"/>
              <a:buChar char="•"/>
            </a:pPr>
            <a:r>
              <a:rPr lang="en-US" sz="2030">
                <a:solidFill>
                  <a:srgbClr val="06422E"/>
                </a:solidFill>
                <a:latin typeface="Montserrat Bold"/>
                <a:ea typeface="Montserrat Bold"/>
                <a:cs typeface="Montserrat Bold"/>
                <a:sym typeface="Montserrat Bold"/>
              </a:rPr>
              <a:t>Team Name: HackSquad</a:t>
            </a:r>
          </a:p>
          <a:p>
            <a:pPr algn="l" marL="438381" indent="-219190" lvl="1">
              <a:lnSpc>
                <a:spcPts val="2842"/>
              </a:lnSpc>
              <a:buFont typeface="Arial"/>
              <a:buChar char="•"/>
            </a:pPr>
            <a:r>
              <a:rPr lang="en-US" sz="2030">
                <a:solidFill>
                  <a:srgbClr val="06422E"/>
                </a:solidFill>
                <a:latin typeface="Montserrat Bold"/>
                <a:ea typeface="Montserrat Bold"/>
                <a:cs typeface="Montserrat Bold"/>
                <a:sym typeface="Montserrat Bold"/>
              </a:rPr>
              <a:t>Problem Statement ID: 1638</a:t>
            </a:r>
          </a:p>
          <a:p>
            <a:pPr algn="l" marL="438381" indent="-219190" lvl="1">
              <a:lnSpc>
                <a:spcPts val="2842"/>
              </a:lnSpc>
              <a:buFont typeface="Arial"/>
              <a:buChar char="•"/>
            </a:pPr>
            <a:r>
              <a:rPr lang="en-US" sz="2030">
                <a:solidFill>
                  <a:srgbClr val="06422E"/>
                </a:solidFill>
                <a:latin typeface="Montserrat Bold"/>
                <a:ea typeface="Montserrat Bold"/>
                <a:cs typeface="Montserrat Bold"/>
                <a:sym typeface="Montserrat Bold"/>
              </a:rPr>
              <a:t>Problems Addressed: Direct International Marketplace Access, AI-Driven Crop Disease Prediction and Management &amp; Support System, Pet Health Management System</a:t>
            </a:r>
          </a:p>
          <a:p>
            <a:pPr algn="l" marL="438381" indent="-219190" lvl="1">
              <a:lnSpc>
                <a:spcPts val="2842"/>
              </a:lnSpc>
              <a:spcBef>
                <a:spcPct val="0"/>
              </a:spcBef>
              <a:buFont typeface="Arial"/>
              <a:buChar char="•"/>
            </a:pPr>
            <a:r>
              <a:rPr lang="en-US" sz="2030">
                <a:solidFill>
                  <a:srgbClr val="06422E"/>
                </a:solidFill>
                <a:latin typeface="Montserrat Bold"/>
                <a:ea typeface="Montserrat Bold"/>
                <a:cs typeface="Montserrat Bold"/>
                <a:sym typeface="Montserrat Bold"/>
              </a:rPr>
              <a:t>Problem Statement Category: Software</a:t>
            </a:r>
          </a:p>
          <a:p>
            <a:pPr algn="l">
              <a:lnSpc>
                <a:spcPts val="2842"/>
              </a:lnSpc>
              <a:spcBef>
                <a:spcPct val="0"/>
              </a:spcBef>
            </a:pPr>
          </a:p>
        </p:txBody>
      </p:sp>
      <p:sp>
        <p:nvSpPr>
          <p:cNvPr name="TextBox 24" id="24"/>
          <p:cNvSpPr txBox="true"/>
          <p:nvPr/>
        </p:nvSpPr>
        <p:spPr>
          <a:xfrm rot="0">
            <a:off x="5504567" y="279897"/>
            <a:ext cx="6422659" cy="1335681"/>
          </a:xfrm>
          <a:prstGeom prst="rect">
            <a:avLst/>
          </a:prstGeom>
        </p:spPr>
        <p:txBody>
          <a:bodyPr anchor="t" rtlCol="false" tIns="0" lIns="0" bIns="0" rIns="0">
            <a:spAutoFit/>
          </a:bodyPr>
          <a:lstStyle/>
          <a:p>
            <a:pPr algn="ctr">
              <a:lnSpc>
                <a:spcPts val="10826"/>
              </a:lnSpc>
            </a:pPr>
            <a:r>
              <a:rPr lang="en-US" sz="7733" spc="-618">
                <a:solidFill>
                  <a:srgbClr val="FFFFFF"/>
                </a:solidFill>
                <a:latin typeface="Yeseva One"/>
                <a:ea typeface="Yeseva One"/>
                <a:cs typeface="Yeseva One"/>
                <a:sym typeface="Yeseva One"/>
              </a:rPr>
              <a:t>KRISHI SAATHI</a:t>
            </a:r>
          </a:p>
        </p:txBody>
      </p:sp>
      <p:sp>
        <p:nvSpPr>
          <p:cNvPr name="TextBox 25" id="25"/>
          <p:cNvSpPr txBox="true"/>
          <p:nvPr/>
        </p:nvSpPr>
        <p:spPr>
          <a:xfrm rot="0">
            <a:off x="6168901" y="1482656"/>
            <a:ext cx="5519391" cy="325538"/>
          </a:xfrm>
          <a:prstGeom prst="rect">
            <a:avLst/>
          </a:prstGeom>
        </p:spPr>
        <p:txBody>
          <a:bodyPr anchor="t" rtlCol="false" tIns="0" lIns="0" bIns="0" rIns="0">
            <a:spAutoFit/>
          </a:bodyPr>
          <a:lstStyle/>
          <a:p>
            <a:pPr algn="l">
              <a:lnSpc>
                <a:spcPts val="2560"/>
              </a:lnSpc>
            </a:pPr>
            <a:r>
              <a:rPr lang="en-US" sz="2207" spc="66">
                <a:solidFill>
                  <a:srgbClr val="FFFFFF"/>
                </a:solidFill>
                <a:latin typeface="Montserrat Bold"/>
                <a:ea typeface="Montserrat Bold"/>
                <a:cs typeface="Montserrat Bold"/>
                <a:sym typeface="Montserrat Bold"/>
              </a:rPr>
              <a:t>Where Tradition Meets Technology</a:t>
            </a:r>
          </a:p>
        </p:txBody>
      </p:sp>
      <p:sp>
        <p:nvSpPr>
          <p:cNvPr name="Freeform 26" id="26"/>
          <p:cNvSpPr/>
          <p:nvPr/>
        </p:nvSpPr>
        <p:spPr>
          <a:xfrm flipH="false" flipV="false" rot="0">
            <a:off x="1874998" y="-948690"/>
            <a:ext cx="7053598" cy="8506878"/>
          </a:xfrm>
          <a:custGeom>
            <a:avLst/>
            <a:gdLst/>
            <a:ahLst/>
            <a:cxnLst/>
            <a:rect r="r" b="b" t="t" l="l"/>
            <a:pathLst>
              <a:path h="8506878" w="7053598">
                <a:moveTo>
                  <a:pt x="0" y="0"/>
                </a:moveTo>
                <a:lnTo>
                  <a:pt x="7053599" y="0"/>
                </a:lnTo>
                <a:lnTo>
                  <a:pt x="7053599" y="8506878"/>
                </a:lnTo>
                <a:lnTo>
                  <a:pt x="0" y="8506878"/>
                </a:lnTo>
                <a:lnTo>
                  <a:pt x="0" y="0"/>
                </a:lnTo>
                <a:close/>
              </a:path>
            </a:pathLst>
          </a:custGeom>
          <a:blipFill>
            <a:blip r:embed="rId13"/>
            <a:stretch>
              <a:fillRect l="0" t="0" r="-20603" b="0"/>
            </a:stretch>
          </a:blipFill>
        </p:spPr>
      </p:sp>
      <p:sp>
        <p:nvSpPr>
          <p:cNvPr name="Freeform 27" id="27"/>
          <p:cNvSpPr/>
          <p:nvPr/>
        </p:nvSpPr>
        <p:spPr>
          <a:xfrm flipH="false" flipV="false" rot="0">
            <a:off x="14687644" y="147361"/>
            <a:ext cx="3084296" cy="1587841"/>
          </a:xfrm>
          <a:custGeom>
            <a:avLst/>
            <a:gdLst/>
            <a:ahLst/>
            <a:cxnLst/>
            <a:rect r="r" b="b" t="t" l="l"/>
            <a:pathLst>
              <a:path h="1587841" w="3084296">
                <a:moveTo>
                  <a:pt x="0" y="0"/>
                </a:moveTo>
                <a:lnTo>
                  <a:pt x="3084296" y="0"/>
                </a:lnTo>
                <a:lnTo>
                  <a:pt x="3084296" y="1587842"/>
                </a:lnTo>
                <a:lnTo>
                  <a:pt x="0" y="1587842"/>
                </a:lnTo>
                <a:lnTo>
                  <a:pt x="0" y="0"/>
                </a:lnTo>
                <a:close/>
              </a:path>
            </a:pathLst>
          </a:custGeom>
          <a:blipFill>
            <a:blip r:embed="rId14"/>
            <a:stretch>
              <a:fillRect l="0" t="0" r="0" b="0"/>
            </a:stretch>
          </a:blipFill>
        </p:spPr>
      </p:sp>
      <p:sp>
        <p:nvSpPr>
          <p:cNvPr name="Freeform 28" id="28"/>
          <p:cNvSpPr/>
          <p:nvPr/>
        </p:nvSpPr>
        <p:spPr>
          <a:xfrm flipH="false" flipV="false" rot="0">
            <a:off x="301119" y="9048312"/>
            <a:ext cx="727581" cy="704844"/>
          </a:xfrm>
          <a:custGeom>
            <a:avLst/>
            <a:gdLst/>
            <a:ahLst/>
            <a:cxnLst/>
            <a:rect r="r" b="b" t="t" l="l"/>
            <a:pathLst>
              <a:path h="704844" w="727581">
                <a:moveTo>
                  <a:pt x="0" y="0"/>
                </a:moveTo>
                <a:lnTo>
                  <a:pt x="727581" y="0"/>
                </a:lnTo>
                <a:lnTo>
                  <a:pt x="727581" y="704845"/>
                </a:lnTo>
                <a:lnTo>
                  <a:pt x="0" y="70484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9" id="29"/>
          <p:cNvSpPr txBox="true"/>
          <p:nvPr/>
        </p:nvSpPr>
        <p:spPr>
          <a:xfrm rot="0">
            <a:off x="8928597" y="4409400"/>
            <a:ext cx="8843343" cy="5625831"/>
          </a:xfrm>
          <a:prstGeom prst="rect">
            <a:avLst/>
          </a:prstGeom>
        </p:spPr>
        <p:txBody>
          <a:bodyPr anchor="t" rtlCol="false" tIns="0" lIns="0" bIns="0" rIns="0">
            <a:spAutoFit/>
          </a:bodyPr>
          <a:lstStyle/>
          <a:p>
            <a:pPr algn="l" marL="434090" indent="-217045" lvl="1">
              <a:lnSpc>
                <a:spcPts val="2814"/>
              </a:lnSpc>
              <a:buFont typeface="Arial"/>
              <a:buChar char="•"/>
            </a:pPr>
            <a:r>
              <a:rPr lang="en-US" sz="2010">
                <a:solidFill>
                  <a:srgbClr val="000000"/>
                </a:solidFill>
                <a:latin typeface="Lora Bold"/>
                <a:ea typeface="Lora Bold"/>
                <a:cs typeface="Lora Bold"/>
                <a:sym typeface="Lora Bold"/>
              </a:rPr>
              <a:t>Crop Disease Diagnosis &amp; Management:</a:t>
            </a:r>
            <a:r>
              <a:rPr lang="en-US" sz="2010">
                <a:solidFill>
                  <a:srgbClr val="000000"/>
                </a:solidFill>
                <a:latin typeface="Lora"/>
                <a:ea typeface="Lora"/>
                <a:cs typeface="Lora"/>
                <a:sym typeface="Lora"/>
              </a:rPr>
              <a:t> AI-powered image analysis for early detection and treatment recommendations (both chemical and organic).</a:t>
            </a:r>
          </a:p>
          <a:p>
            <a:pPr algn="l" marL="434090" indent="-217045" lvl="1">
              <a:lnSpc>
                <a:spcPts val="2814"/>
              </a:lnSpc>
              <a:buFont typeface="Arial"/>
              <a:buChar char="•"/>
            </a:pPr>
            <a:r>
              <a:rPr lang="en-US" sz="2010">
                <a:solidFill>
                  <a:srgbClr val="000000"/>
                </a:solidFill>
                <a:latin typeface="Lora Bold"/>
                <a:ea typeface="Lora Bold"/>
                <a:cs typeface="Lora Bold"/>
                <a:sym typeface="Lora Bold"/>
              </a:rPr>
              <a:t>Market Intelligence &amp; Direct Access:</a:t>
            </a:r>
            <a:r>
              <a:rPr lang="en-US" sz="2010">
                <a:solidFill>
                  <a:srgbClr val="000000"/>
                </a:solidFill>
                <a:latin typeface="Lora"/>
                <a:ea typeface="Lora"/>
                <a:cs typeface="Lora"/>
                <a:sym typeface="Lora"/>
              </a:rPr>
              <a:t> Real-time market prices, quality assessment, and direct connection to primary markets across India and internationally.</a:t>
            </a:r>
          </a:p>
          <a:p>
            <a:pPr algn="l" marL="434090" indent="-217045" lvl="1">
              <a:lnSpc>
                <a:spcPts val="2814"/>
              </a:lnSpc>
              <a:buFont typeface="Arial"/>
              <a:buChar char="•"/>
            </a:pPr>
            <a:r>
              <a:rPr lang="en-US" sz="2010">
                <a:solidFill>
                  <a:srgbClr val="000000"/>
                </a:solidFill>
                <a:latin typeface="Lora Bold"/>
                <a:ea typeface="Lora Bold"/>
                <a:cs typeface="Lora Bold"/>
                <a:sym typeface="Lora Bold"/>
              </a:rPr>
              <a:t>Personalised Crop Recommendations</a:t>
            </a:r>
            <a:r>
              <a:rPr lang="en-US" sz="2010">
                <a:solidFill>
                  <a:srgbClr val="000000"/>
                </a:solidFill>
                <a:latin typeface="Lora"/>
                <a:ea typeface="Lora"/>
                <a:cs typeface="Lora"/>
                <a:sym typeface="Lora"/>
              </a:rPr>
              <a:t>: Suggests suitable crops based on soil, weather conditions, and water availability.</a:t>
            </a:r>
          </a:p>
          <a:p>
            <a:pPr algn="l" marL="434090" indent="-217045" lvl="1">
              <a:lnSpc>
                <a:spcPts val="2814"/>
              </a:lnSpc>
              <a:buFont typeface="Arial"/>
              <a:buChar char="•"/>
            </a:pPr>
            <a:r>
              <a:rPr lang="en-US" sz="2010">
                <a:solidFill>
                  <a:srgbClr val="000000"/>
                </a:solidFill>
                <a:latin typeface="Lora Bold"/>
                <a:ea typeface="Lora Bold"/>
                <a:cs typeface="Lora Bold"/>
                <a:sym typeface="Lora Bold"/>
              </a:rPr>
              <a:t>Weather Forecasting &amp; Alerts</a:t>
            </a:r>
            <a:r>
              <a:rPr lang="en-US" sz="2010">
                <a:solidFill>
                  <a:srgbClr val="000000"/>
                </a:solidFill>
                <a:latin typeface="Lora"/>
                <a:ea typeface="Lora"/>
                <a:cs typeface="Lora"/>
                <a:sym typeface="Lora"/>
              </a:rPr>
              <a:t>: Real-time weather updates and crop-specific advisories.</a:t>
            </a:r>
          </a:p>
          <a:p>
            <a:pPr algn="l" marL="434090" indent="-217045" lvl="1">
              <a:lnSpc>
                <a:spcPts val="2814"/>
              </a:lnSpc>
              <a:buFont typeface="Arial"/>
              <a:buChar char="•"/>
            </a:pPr>
            <a:r>
              <a:rPr lang="en-US" sz="2010">
                <a:solidFill>
                  <a:srgbClr val="000000"/>
                </a:solidFill>
                <a:latin typeface="Lora Bold"/>
                <a:ea typeface="Lora Bold"/>
                <a:cs typeface="Lora Bold"/>
                <a:sym typeface="Lora Bold"/>
              </a:rPr>
              <a:t>Livestock Health Management</a:t>
            </a:r>
            <a:r>
              <a:rPr lang="en-US" sz="2010">
                <a:solidFill>
                  <a:srgbClr val="000000"/>
                </a:solidFill>
                <a:latin typeface="Lora"/>
                <a:ea typeface="Lora"/>
                <a:cs typeface="Lora"/>
                <a:sym typeface="Lora"/>
              </a:rPr>
              <a:t>: AI-based health estimation and growth management, including live video consultations with experts for advice on crop growth and issues.</a:t>
            </a:r>
          </a:p>
          <a:p>
            <a:pPr algn="l" marL="434090" indent="-217045" lvl="1">
              <a:lnSpc>
                <a:spcPts val="2814"/>
              </a:lnSpc>
              <a:buFont typeface="Arial"/>
              <a:buChar char="•"/>
            </a:pPr>
            <a:r>
              <a:rPr lang="en-US" sz="2010">
                <a:solidFill>
                  <a:srgbClr val="000000"/>
                </a:solidFill>
                <a:latin typeface="Lora Bold"/>
                <a:ea typeface="Lora Bold"/>
                <a:cs typeface="Lora Bold"/>
                <a:sym typeface="Lora Bold"/>
              </a:rPr>
              <a:t>Increased Yields &amp; Quality</a:t>
            </a:r>
            <a:r>
              <a:rPr lang="en-US" sz="2010">
                <a:solidFill>
                  <a:srgbClr val="000000"/>
                </a:solidFill>
                <a:latin typeface="Lora"/>
                <a:ea typeface="Lora"/>
                <a:cs typeface="Lora"/>
                <a:sym typeface="Lora"/>
              </a:rPr>
              <a:t>: Enhanced crop health and increased yield per acre through these measures.</a:t>
            </a:r>
          </a:p>
          <a:p>
            <a:pPr algn="l" marL="434090" indent="-217045" lvl="1">
              <a:lnSpc>
                <a:spcPts val="2814"/>
              </a:lnSpc>
              <a:buFont typeface="Arial"/>
              <a:buChar char="•"/>
            </a:pPr>
          </a:p>
        </p:txBody>
      </p:sp>
      <p:sp>
        <p:nvSpPr>
          <p:cNvPr name="TextBox 30" id="30"/>
          <p:cNvSpPr txBox="true"/>
          <p:nvPr/>
        </p:nvSpPr>
        <p:spPr>
          <a:xfrm rot="0">
            <a:off x="10629292" y="3209499"/>
            <a:ext cx="4958709" cy="841483"/>
          </a:xfrm>
          <a:prstGeom prst="rect">
            <a:avLst/>
          </a:prstGeom>
        </p:spPr>
        <p:txBody>
          <a:bodyPr anchor="t" rtlCol="false" tIns="0" lIns="0" bIns="0" rIns="0">
            <a:spAutoFit/>
          </a:bodyPr>
          <a:lstStyle/>
          <a:p>
            <a:pPr algn="ctr" marL="1058766" indent="-529383" lvl="1">
              <a:lnSpc>
                <a:spcPts val="6865"/>
              </a:lnSpc>
              <a:buFont typeface="Arial"/>
              <a:buChar char="•"/>
            </a:pPr>
            <a:r>
              <a:rPr lang="en-US" sz="4903">
                <a:solidFill>
                  <a:srgbClr val="436912"/>
                </a:solidFill>
                <a:latin typeface="Fredoka"/>
                <a:ea typeface="Fredoka"/>
                <a:cs typeface="Fredoka"/>
                <a:sym typeface="Fredoka"/>
              </a:rPr>
              <a:t>Key features</a:t>
            </a:r>
          </a:p>
        </p:txBody>
      </p:sp>
      <p:sp>
        <p:nvSpPr>
          <p:cNvPr name="TextBox 31" id="31"/>
          <p:cNvSpPr txBox="true"/>
          <p:nvPr/>
        </p:nvSpPr>
        <p:spPr>
          <a:xfrm rot="0">
            <a:off x="1181134" y="9129207"/>
            <a:ext cx="4589368" cy="485904"/>
          </a:xfrm>
          <a:prstGeom prst="rect">
            <a:avLst/>
          </a:prstGeom>
        </p:spPr>
        <p:txBody>
          <a:bodyPr anchor="t" rtlCol="false" tIns="0" lIns="0" bIns="0" rIns="0">
            <a:spAutoFit/>
          </a:bodyPr>
          <a:lstStyle/>
          <a:p>
            <a:pPr algn="ctr">
              <a:lnSpc>
                <a:spcPts val="4008"/>
              </a:lnSpc>
              <a:spcBef>
                <a:spcPct val="0"/>
              </a:spcBef>
            </a:pPr>
            <a:r>
              <a:rPr lang="en-US" sz="2863">
                <a:solidFill>
                  <a:srgbClr val="FFFFFF"/>
                </a:solidFill>
                <a:latin typeface="Noto Sans Gujarati Bold"/>
                <a:ea typeface="Noto Sans Gujarati Bold"/>
                <a:cs typeface="Noto Sans Gujarati Bold"/>
                <a:sym typeface="Noto Sans Gujarati Bold"/>
              </a:rPr>
              <a:t>krishisathi.aryanvbw.live</a:t>
            </a:r>
          </a:p>
        </p:txBody>
      </p:sp>
      <p:sp>
        <p:nvSpPr>
          <p:cNvPr name="Freeform 32" id="32"/>
          <p:cNvSpPr/>
          <p:nvPr/>
        </p:nvSpPr>
        <p:spPr>
          <a:xfrm flipH="false" flipV="false" rot="0">
            <a:off x="-176888" y="-210465"/>
            <a:ext cx="1683596" cy="1683596"/>
          </a:xfrm>
          <a:custGeom>
            <a:avLst/>
            <a:gdLst/>
            <a:ahLst/>
            <a:cxnLst/>
            <a:rect r="r" b="b" t="t" l="l"/>
            <a:pathLst>
              <a:path h="1683596" w="1683596">
                <a:moveTo>
                  <a:pt x="0" y="0"/>
                </a:moveTo>
                <a:lnTo>
                  <a:pt x="1683595" y="0"/>
                </a:lnTo>
                <a:lnTo>
                  <a:pt x="1683595" y="1683596"/>
                </a:lnTo>
                <a:lnTo>
                  <a:pt x="0" y="1683596"/>
                </a:lnTo>
                <a:lnTo>
                  <a:pt x="0" y="0"/>
                </a:lnTo>
                <a:close/>
              </a:path>
            </a:pathLst>
          </a:custGeom>
          <a:blipFill>
            <a:blip r:embed="rId1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72989" y="-1984941"/>
            <a:ext cx="10760017" cy="10847497"/>
          </a:xfrm>
          <a:custGeom>
            <a:avLst/>
            <a:gdLst/>
            <a:ahLst/>
            <a:cxnLst/>
            <a:rect r="r" b="b" t="t" l="l"/>
            <a:pathLst>
              <a:path h="10847497" w="10760017">
                <a:moveTo>
                  <a:pt x="0" y="0"/>
                </a:moveTo>
                <a:lnTo>
                  <a:pt x="10760018" y="0"/>
                </a:lnTo>
                <a:lnTo>
                  <a:pt x="10760018" y="10847498"/>
                </a:lnTo>
                <a:lnTo>
                  <a:pt x="0" y="10847498"/>
                </a:lnTo>
                <a:lnTo>
                  <a:pt x="0" y="0"/>
                </a:lnTo>
                <a:close/>
              </a:path>
            </a:pathLst>
          </a:custGeom>
          <a:blipFill>
            <a:blip r:embed="rId2">
              <a:extLst>
                <a:ext uri="{96DAC541-7B7A-43D3-8B79-37D633B846F1}">
                  <asvg:svgBlip xmlns:asvg="http://schemas.microsoft.com/office/drawing/2016/SVG/main" r:embed="rId3"/>
                </a:ext>
              </a:extLst>
            </a:blip>
            <a:stretch>
              <a:fillRect l="-782821" t="-586434" r="-77315" b="-55241"/>
            </a:stretch>
          </a:blipFill>
        </p:spPr>
      </p:sp>
      <p:sp>
        <p:nvSpPr>
          <p:cNvPr name="Freeform 3" id="3"/>
          <p:cNvSpPr/>
          <p:nvPr/>
        </p:nvSpPr>
        <p:spPr>
          <a:xfrm flipH="false" flipV="false" rot="0">
            <a:off x="-341356" y="7270566"/>
            <a:ext cx="13251558" cy="1987734"/>
          </a:xfrm>
          <a:custGeom>
            <a:avLst/>
            <a:gdLst/>
            <a:ahLst/>
            <a:cxnLst/>
            <a:rect r="r" b="b" t="t" l="l"/>
            <a:pathLst>
              <a:path h="1987734" w="13251558">
                <a:moveTo>
                  <a:pt x="0" y="0"/>
                </a:moveTo>
                <a:lnTo>
                  <a:pt x="13251558" y="0"/>
                </a:lnTo>
                <a:lnTo>
                  <a:pt x="13251558" y="1987734"/>
                </a:lnTo>
                <a:lnTo>
                  <a:pt x="0" y="19877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6568" y="6840507"/>
            <a:ext cx="18474568" cy="3373102"/>
            <a:chOff x="0" y="0"/>
            <a:chExt cx="4865730" cy="888389"/>
          </a:xfrm>
        </p:grpSpPr>
        <p:sp>
          <p:nvSpPr>
            <p:cNvPr name="Freeform 5" id="5"/>
            <p:cNvSpPr/>
            <p:nvPr/>
          </p:nvSpPr>
          <p:spPr>
            <a:xfrm flipH="false" flipV="false" rot="0">
              <a:off x="0" y="0"/>
              <a:ext cx="4865730" cy="888389"/>
            </a:xfrm>
            <a:custGeom>
              <a:avLst/>
              <a:gdLst/>
              <a:ahLst/>
              <a:cxnLst/>
              <a:rect r="r" b="b" t="t" l="l"/>
              <a:pathLst>
                <a:path h="888389" w="4865730">
                  <a:moveTo>
                    <a:pt x="21372" y="0"/>
                  </a:moveTo>
                  <a:lnTo>
                    <a:pt x="4844358" y="0"/>
                  </a:lnTo>
                  <a:cubicBezTo>
                    <a:pt x="4850026" y="0"/>
                    <a:pt x="4855462" y="2252"/>
                    <a:pt x="4859470" y="6260"/>
                  </a:cubicBezTo>
                  <a:cubicBezTo>
                    <a:pt x="4863478" y="10268"/>
                    <a:pt x="4865730" y="15704"/>
                    <a:pt x="4865730" y="21372"/>
                  </a:cubicBezTo>
                  <a:lnTo>
                    <a:pt x="4865730" y="867017"/>
                  </a:lnTo>
                  <a:cubicBezTo>
                    <a:pt x="4865730" y="878820"/>
                    <a:pt x="4856161" y="888389"/>
                    <a:pt x="4844358" y="888389"/>
                  </a:cubicBezTo>
                  <a:lnTo>
                    <a:pt x="21372" y="888389"/>
                  </a:lnTo>
                  <a:cubicBezTo>
                    <a:pt x="9569" y="888389"/>
                    <a:pt x="0" y="878820"/>
                    <a:pt x="0" y="867017"/>
                  </a:cubicBezTo>
                  <a:lnTo>
                    <a:pt x="0" y="21372"/>
                  </a:lnTo>
                  <a:cubicBezTo>
                    <a:pt x="0" y="15704"/>
                    <a:pt x="2252" y="10268"/>
                    <a:pt x="6260" y="6260"/>
                  </a:cubicBezTo>
                  <a:cubicBezTo>
                    <a:pt x="10268" y="2252"/>
                    <a:pt x="15704" y="0"/>
                    <a:pt x="21372" y="0"/>
                  </a:cubicBezTo>
                  <a:close/>
                </a:path>
              </a:pathLst>
            </a:custGeom>
            <a:solidFill>
              <a:srgbClr val="06422E"/>
            </a:solidFill>
          </p:spPr>
        </p:sp>
        <p:sp>
          <p:nvSpPr>
            <p:cNvPr name="TextBox 6" id="6"/>
            <p:cNvSpPr txBox="true"/>
            <p:nvPr/>
          </p:nvSpPr>
          <p:spPr>
            <a:xfrm>
              <a:off x="0" y="-38100"/>
              <a:ext cx="4865730" cy="926489"/>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86102" y="7546331"/>
            <a:ext cx="578195" cy="828954"/>
          </a:xfrm>
          <a:custGeom>
            <a:avLst/>
            <a:gdLst/>
            <a:ahLst/>
            <a:cxnLst/>
            <a:rect r="r" b="b" t="t" l="l"/>
            <a:pathLst>
              <a:path h="828954" w="578195">
                <a:moveTo>
                  <a:pt x="0" y="0"/>
                </a:moveTo>
                <a:lnTo>
                  <a:pt x="578196" y="0"/>
                </a:lnTo>
                <a:lnTo>
                  <a:pt x="578196" y="828954"/>
                </a:lnTo>
                <a:lnTo>
                  <a:pt x="0" y="828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265362" y="7699968"/>
            <a:ext cx="1048558" cy="402384"/>
          </a:xfrm>
          <a:custGeom>
            <a:avLst/>
            <a:gdLst/>
            <a:ahLst/>
            <a:cxnLst/>
            <a:rect r="r" b="b" t="t" l="l"/>
            <a:pathLst>
              <a:path h="402384" w="1048558">
                <a:moveTo>
                  <a:pt x="0" y="0"/>
                </a:moveTo>
                <a:lnTo>
                  <a:pt x="1048558" y="0"/>
                </a:lnTo>
                <a:lnTo>
                  <a:pt x="1048558" y="402384"/>
                </a:lnTo>
                <a:lnTo>
                  <a:pt x="0" y="4023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639526" y="298711"/>
            <a:ext cx="1362915" cy="1459977"/>
          </a:xfrm>
          <a:custGeom>
            <a:avLst/>
            <a:gdLst/>
            <a:ahLst/>
            <a:cxnLst/>
            <a:rect r="r" b="b" t="t" l="l"/>
            <a:pathLst>
              <a:path h="1459977" w="1362915">
                <a:moveTo>
                  <a:pt x="0" y="0"/>
                </a:moveTo>
                <a:lnTo>
                  <a:pt x="1362915" y="0"/>
                </a:lnTo>
                <a:lnTo>
                  <a:pt x="1362915" y="1459978"/>
                </a:lnTo>
                <a:lnTo>
                  <a:pt x="0" y="1459978"/>
                </a:lnTo>
                <a:lnTo>
                  <a:pt x="0" y="0"/>
                </a:lnTo>
                <a:close/>
              </a:path>
            </a:pathLst>
          </a:custGeom>
          <a:blipFill>
            <a:blip r:embed="rId10"/>
            <a:stretch>
              <a:fillRect l="0" t="0" r="0" b="0"/>
            </a:stretch>
          </a:blipFill>
        </p:spPr>
      </p:sp>
      <p:sp>
        <p:nvSpPr>
          <p:cNvPr name="TextBox 10" id="10"/>
          <p:cNvSpPr txBox="true"/>
          <p:nvPr/>
        </p:nvSpPr>
        <p:spPr>
          <a:xfrm rot="0">
            <a:off x="529627" y="334719"/>
            <a:ext cx="3548767" cy="347087"/>
          </a:xfrm>
          <a:prstGeom prst="rect">
            <a:avLst/>
          </a:prstGeom>
        </p:spPr>
        <p:txBody>
          <a:bodyPr anchor="t" rtlCol="false" tIns="0" lIns="0" bIns="0" rIns="0">
            <a:spAutoFit/>
          </a:bodyPr>
          <a:lstStyle/>
          <a:p>
            <a:pPr algn="l">
              <a:lnSpc>
                <a:spcPts val="2919"/>
              </a:lnSpc>
            </a:pPr>
            <a:r>
              <a:rPr lang="en-US" sz="2085" spc="385">
                <a:solidFill>
                  <a:srgbClr val="FFFFFF"/>
                </a:solidFill>
                <a:latin typeface="Montserrat"/>
                <a:ea typeface="Montserrat"/>
                <a:cs typeface="Montserrat"/>
                <a:sym typeface="Montserrat"/>
              </a:rPr>
              <a:t>krishi saathi</a:t>
            </a:r>
          </a:p>
        </p:txBody>
      </p:sp>
      <p:sp>
        <p:nvSpPr>
          <p:cNvPr name="TextBox 11" id="11"/>
          <p:cNvSpPr txBox="true"/>
          <p:nvPr/>
        </p:nvSpPr>
        <p:spPr>
          <a:xfrm rot="0">
            <a:off x="9724583" y="1533509"/>
            <a:ext cx="7828797" cy="2380727"/>
          </a:xfrm>
          <a:prstGeom prst="rect">
            <a:avLst/>
          </a:prstGeom>
        </p:spPr>
        <p:txBody>
          <a:bodyPr anchor="t" rtlCol="false" tIns="0" lIns="0" bIns="0" rIns="0">
            <a:spAutoFit/>
          </a:bodyPr>
          <a:lstStyle/>
          <a:p>
            <a:pPr algn="just">
              <a:lnSpc>
                <a:spcPts val="8806"/>
              </a:lnSpc>
            </a:pPr>
            <a:r>
              <a:rPr lang="en-US" sz="6290" spc="-94">
                <a:solidFill>
                  <a:srgbClr val="06422E"/>
                </a:solidFill>
                <a:latin typeface="Poppins Bold"/>
                <a:ea typeface="Poppins Bold"/>
                <a:cs typeface="Poppins Bold"/>
                <a:sym typeface="Poppins Bold"/>
              </a:rPr>
              <a:t> Crop suffer with?</a:t>
            </a:r>
          </a:p>
          <a:p>
            <a:pPr algn="just">
              <a:lnSpc>
                <a:spcPts val="10061"/>
              </a:lnSpc>
            </a:pPr>
          </a:p>
        </p:txBody>
      </p:sp>
      <p:sp>
        <p:nvSpPr>
          <p:cNvPr name="TextBox 12" id="12"/>
          <p:cNvSpPr txBox="true"/>
          <p:nvPr/>
        </p:nvSpPr>
        <p:spPr>
          <a:xfrm rot="0">
            <a:off x="1555625" y="7708634"/>
            <a:ext cx="4059672" cy="483799"/>
          </a:xfrm>
          <a:prstGeom prst="rect">
            <a:avLst/>
          </a:prstGeom>
        </p:spPr>
        <p:txBody>
          <a:bodyPr anchor="t" rtlCol="false" tIns="0" lIns="0" bIns="0" rIns="0">
            <a:spAutoFit/>
          </a:bodyPr>
          <a:lstStyle/>
          <a:p>
            <a:pPr algn="l">
              <a:lnSpc>
                <a:spcPts val="3714"/>
              </a:lnSpc>
            </a:pPr>
            <a:r>
              <a:rPr lang="en-US" sz="2971" spc="-44">
                <a:solidFill>
                  <a:srgbClr val="FFFFFF"/>
                </a:solidFill>
                <a:latin typeface="Poppins Bold"/>
                <a:ea typeface="Poppins Bold"/>
                <a:cs typeface="Poppins Bold"/>
                <a:sym typeface="Poppins Bold"/>
              </a:rPr>
              <a:t>Nutrient Deficiencies</a:t>
            </a:r>
          </a:p>
        </p:txBody>
      </p:sp>
      <p:sp>
        <p:nvSpPr>
          <p:cNvPr name="TextBox 13" id="13"/>
          <p:cNvSpPr txBox="true"/>
          <p:nvPr/>
        </p:nvSpPr>
        <p:spPr>
          <a:xfrm rot="0">
            <a:off x="7666345" y="7552700"/>
            <a:ext cx="4666595" cy="565231"/>
          </a:xfrm>
          <a:prstGeom prst="rect">
            <a:avLst/>
          </a:prstGeom>
        </p:spPr>
        <p:txBody>
          <a:bodyPr anchor="t" rtlCol="false" tIns="0" lIns="0" bIns="0" rIns="0">
            <a:spAutoFit/>
          </a:bodyPr>
          <a:lstStyle/>
          <a:p>
            <a:pPr algn="l">
              <a:lnSpc>
                <a:spcPts val="4313"/>
              </a:lnSpc>
            </a:pPr>
            <a:r>
              <a:rPr lang="en-US" sz="3451" spc="-51">
                <a:solidFill>
                  <a:srgbClr val="FFFFFF"/>
                </a:solidFill>
                <a:latin typeface="Poppins Bold"/>
                <a:ea typeface="Poppins Bold"/>
                <a:cs typeface="Poppins Bold"/>
                <a:sym typeface="Poppins Bold"/>
              </a:rPr>
              <a:t>Soil Health</a:t>
            </a:r>
          </a:p>
        </p:txBody>
      </p:sp>
      <p:sp>
        <p:nvSpPr>
          <p:cNvPr name="TextBox 14" id="14"/>
          <p:cNvSpPr txBox="true"/>
          <p:nvPr/>
        </p:nvSpPr>
        <p:spPr>
          <a:xfrm rot="0">
            <a:off x="13950031" y="7516170"/>
            <a:ext cx="4042149" cy="547766"/>
          </a:xfrm>
          <a:prstGeom prst="rect">
            <a:avLst/>
          </a:prstGeom>
        </p:spPr>
        <p:txBody>
          <a:bodyPr anchor="t" rtlCol="false" tIns="0" lIns="0" bIns="0" rIns="0">
            <a:spAutoFit/>
          </a:bodyPr>
          <a:lstStyle/>
          <a:p>
            <a:pPr algn="l">
              <a:lnSpc>
                <a:spcPts val="4168"/>
              </a:lnSpc>
            </a:pPr>
            <a:r>
              <a:rPr lang="en-US" sz="3334" spc="-50">
                <a:solidFill>
                  <a:srgbClr val="FFFFFF"/>
                </a:solidFill>
                <a:latin typeface="Poppins Bold"/>
                <a:ea typeface="Poppins Bold"/>
                <a:cs typeface="Poppins Bold"/>
                <a:sym typeface="Poppins Bold"/>
              </a:rPr>
              <a:t>Weather </a:t>
            </a:r>
          </a:p>
        </p:txBody>
      </p:sp>
      <p:sp>
        <p:nvSpPr>
          <p:cNvPr name="TextBox 15" id="15"/>
          <p:cNvSpPr txBox="true"/>
          <p:nvPr/>
        </p:nvSpPr>
        <p:spPr>
          <a:xfrm rot="0">
            <a:off x="10424863" y="-97800"/>
            <a:ext cx="5610500" cy="1640835"/>
          </a:xfrm>
          <a:prstGeom prst="rect">
            <a:avLst/>
          </a:prstGeom>
        </p:spPr>
        <p:txBody>
          <a:bodyPr anchor="t" rtlCol="false" tIns="0" lIns="0" bIns="0" rIns="0">
            <a:spAutoFit/>
          </a:bodyPr>
          <a:lstStyle/>
          <a:p>
            <a:pPr algn="just">
              <a:lnSpc>
                <a:spcPts val="12708"/>
              </a:lnSpc>
            </a:pPr>
            <a:r>
              <a:rPr lang="en-US" sz="9077" spc="-136">
                <a:solidFill>
                  <a:srgbClr val="B43A06"/>
                </a:solidFill>
                <a:latin typeface="Poppins Bold"/>
                <a:ea typeface="Poppins Bold"/>
                <a:cs typeface="Poppins Bold"/>
                <a:sym typeface="Poppins Bold"/>
              </a:rPr>
              <a:t>Problems</a:t>
            </a:r>
          </a:p>
        </p:txBody>
      </p:sp>
      <p:sp>
        <p:nvSpPr>
          <p:cNvPr name="TextBox 16" id="16"/>
          <p:cNvSpPr txBox="true"/>
          <p:nvPr/>
        </p:nvSpPr>
        <p:spPr>
          <a:xfrm rot="0">
            <a:off x="8906846" y="2822240"/>
            <a:ext cx="8646533" cy="3337149"/>
          </a:xfrm>
          <a:prstGeom prst="rect">
            <a:avLst/>
          </a:prstGeom>
        </p:spPr>
        <p:txBody>
          <a:bodyPr anchor="t" rtlCol="false" tIns="0" lIns="0" bIns="0" rIns="0">
            <a:spAutoFit/>
          </a:bodyPr>
          <a:lstStyle/>
          <a:p>
            <a:pPr algn="ctr">
              <a:lnSpc>
                <a:spcPts val="3782"/>
              </a:lnSpc>
            </a:pPr>
            <a:r>
              <a:rPr lang="en-US" sz="2702" spc="-27">
                <a:solidFill>
                  <a:srgbClr val="06422E"/>
                </a:solidFill>
                <a:latin typeface="Montserrat Bold"/>
                <a:ea typeface="Montserrat Bold"/>
                <a:cs typeface="Montserrat Bold"/>
                <a:sym typeface="Montserrat Bold"/>
              </a:rPr>
              <a:t>Farmers struggle with unhealthy crops and low yields because they don't always know the right amount of fertilizer and pesticide to use, or when the weather might cause problems. Sometimes they use too much, sometimes too little, and sometimes the weather just doesn't cooperate</a:t>
            </a:r>
          </a:p>
        </p:txBody>
      </p:sp>
      <p:sp>
        <p:nvSpPr>
          <p:cNvPr name="TextBox 17" id="17"/>
          <p:cNvSpPr txBox="true"/>
          <p:nvPr/>
        </p:nvSpPr>
        <p:spPr>
          <a:xfrm rot="0">
            <a:off x="586102" y="8649609"/>
            <a:ext cx="5241110" cy="1070787"/>
          </a:xfrm>
          <a:prstGeom prst="rect">
            <a:avLst/>
          </a:prstGeom>
        </p:spPr>
        <p:txBody>
          <a:bodyPr anchor="t" rtlCol="false" tIns="0" lIns="0" bIns="0" rIns="0">
            <a:spAutoFit/>
          </a:bodyPr>
          <a:lstStyle/>
          <a:p>
            <a:pPr algn="just">
              <a:lnSpc>
                <a:spcPts val="2916"/>
              </a:lnSpc>
            </a:pPr>
            <a:r>
              <a:rPr lang="en-US" sz="2083" spc="-20">
                <a:solidFill>
                  <a:srgbClr val="FFFFFF"/>
                </a:solidFill>
                <a:latin typeface="Montserrat Bold"/>
                <a:ea typeface="Montserrat Bold"/>
                <a:cs typeface="Montserrat Bold"/>
                <a:sym typeface="Montserrat Bold"/>
              </a:rPr>
              <a:t>How can farmers ensure crops receive adequate nutrients without over-fertilizing?</a:t>
            </a:r>
          </a:p>
        </p:txBody>
      </p:sp>
      <p:sp>
        <p:nvSpPr>
          <p:cNvPr name="TextBox 18" id="18"/>
          <p:cNvSpPr txBox="true"/>
          <p:nvPr/>
        </p:nvSpPr>
        <p:spPr>
          <a:xfrm rot="0">
            <a:off x="6244078" y="8428713"/>
            <a:ext cx="5493152" cy="1120448"/>
          </a:xfrm>
          <a:prstGeom prst="rect">
            <a:avLst/>
          </a:prstGeom>
        </p:spPr>
        <p:txBody>
          <a:bodyPr anchor="t" rtlCol="false" tIns="0" lIns="0" bIns="0" rIns="0">
            <a:spAutoFit/>
          </a:bodyPr>
          <a:lstStyle/>
          <a:p>
            <a:pPr algn="just">
              <a:lnSpc>
                <a:spcPts val="3056"/>
              </a:lnSpc>
            </a:pPr>
            <a:r>
              <a:rPr lang="en-US" sz="2183" spc="-21">
                <a:solidFill>
                  <a:srgbClr val="FFFFFF"/>
                </a:solidFill>
                <a:latin typeface="Montserrat Bold"/>
                <a:ea typeface="Montserrat Bold"/>
                <a:cs typeface="Montserrat Bold"/>
                <a:sym typeface="Montserrat Bold"/>
              </a:rPr>
              <a:t>How can over fertilizer practices be improved to promote soil health and long-term sustainability?</a:t>
            </a:r>
          </a:p>
        </p:txBody>
      </p:sp>
      <p:sp>
        <p:nvSpPr>
          <p:cNvPr name="TextBox 19" id="19"/>
          <p:cNvSpPr txBox="true"/>
          <p:nvPr/>
        </p:nvSpPr>
        <p:spPr>
          <a:xfrm rot="0">
            <a:off x="12154095" y="8419188"/>
            <a:ext cx="5838084" cy="839112"/>
          </a:xfrm>
          <a:prstGeom prst="rect">
            <a:avLst/>
          </a:prstGeom>
        </p:spPr>
        <p:txBody>
          <a:bodyPr anchor="t" rtlCol="false" tIns="0" lIns="0" bIns="0" rIns="0">
            <a:spAutoFit/>
          </a:bodyPr>
          <a:lstStyle/>
          <a:p>
            <a:pPr algn="just">
              <a:lnSpc>
                <a:spcPts val="3423"/>
              </a:lnSpc>
            </a:pPr>
            <a:r>
              <a:rPr lang="en-US" sz="2445" spc="-24">
                <a:solidFill>
                  <a:srgbClr val="FFFFFF"/>
                </a:solidFill>
                <a:latin typeface="Montserrat Bold"/>
                <a:ea typeface="Montserrat Bold"/>
                <a:cs typeface="Montserrat Bold"/>
                <a:sym typeface="Montserrat Bold"/>
              </a:rPr>
              <a:t>How weather can create impact on crop helth ?</a:t>
            </a:r>
          </a:p>
        </p:txBody>
      </p:sp>
      <p:pic>
        <p:nvPicPr>
          <p:cNvPr name="Picture 20" id="20"/>
          <p:cNvPicPr>
            <a:picLocks noChangeAspect="true"/>
          </p:cNvPicPr>
          <p:nvPr/>
        </p:nvPicPr>
        <p:blipFill>
          <a:blip r:embed="rId11"/>
          <a:stretch>
            <a:fillRect/>
          </a:stretch>
        </p:blipFill>
        <p:spPr>
          <a:xfrm rot="0">
            <a:off x="-96073" y="243703"/>
            <a:ext cx="7508406" cy="7222504"/>
          </a:xfrm>
          <a:prstGeom prst="rect">
            <a:avLst/>
          </a:prstGeom>
        </p:spPr>
      </p:pic>
      <p:sp>
        <p:nvSpPr>
          <p:cNvPr name="TextBox 21" id="21"/>
          <p:cNvSpPr txBox="true"/>
          <p:nvPr/>
        </p:nvSpPr>
        <p:spPr>
          <a:xfrm rot="0">
            <a:off x="-446487" y="-204956"/>
            <a:ext cx="8209233" cy="1135120"/>
          </a:xfrm>
          <a:prstGeom prst="rect">
            <a:avLst/>
          </a:prstGeom>
        </p:spPr>
        <p:txBody>
          <a:bodyPr anchor="t" rtlCol="false" tIns="0" lIns="0" bIns="0" rIns="0">
            <a:spAutoFit/>
          </a:bodyPr>
          <a:lstStyle/>
          <a:p>
            <a:pPr algn="ctr" marL="0" indent="0" lvl="0">
              <a:lnSpc>
                <a:spcPts val="9359"/>
              </a:lnSpc>
              <a:spcBef>
                <a:spcPct val="0"/>
              </a:spcBef>
            </a:pPr>
            <a:r>
              <a:rPr lang="en-US" sz="6685">
                <a:solidFill>
                  <a:srgbClr val="218843"/>
                </a:solidFill>
                <a:latin typeface="Canva Sans Bold"/>
                <a:ea typeface="Canva Sans Bold"/>
                <a:cs typeface="Canva Sans Bold"/>
                <a:sym typeface="Canva Sans Bold"/>
              </a:rPr>
              <a:t>Crop Loss Data</a:t>
            </a:r>
          </a:p>
        </p:txBody>
      </p:sp>
      <p:sp>
        <p:nvSpPr>
          <p:cNvPr name="TextBox 22" id="22"/>
          <p:cNvSpPr txBox="true"/>
          <p:nvPr/>
        </p:nvSpPr>
        <p:spPr>
          <a:xfrm rot="0">
            <a:off x="14860660" y="9629775"/>
            <a:ext cx="2958822" cy="304998"/>
          </a:xfrm>
          <a:prstGeom prst="rect">
            <a:avLst/>
          </a:prstGeom>
        </p:spPr>
        <p:txBody>
          <a:bodyPr anchor="t" rtlCol="false" tIns="0" lIns="0" bIns="0" rIns="0">
            <a:spAutoFit/>
          </a:bodyPr>
          <a:lstStyle/>
          <a:p>
            <a:pPr algn="ctr">
              <a:lnSpc>
                <a:spcPts val="2584"/>
              </a:lnSpc>
              <a:spcBef>
                <a:spcPct val="0"/>
              </a:spcBef>
            </a:pPr>
            <a:r>
              <a:rPr lang="en-US" sz="1846">
                <a:solidFill>
                  <a:srgbClr val="FFFFFF"/>
                </a:solidFill>
                <a:latin typeface="Noto Sans Gujarati Bold"/>
                <a:ea typeface="Noto Sans Gujarati Bold"/>
                <a:cs typeface="Noto Sans Gujarati Bold"/>
                <a:sym typeface="Noto Sans Gujarati Bold"/>
              </a:rPr>
              <a:t>krishisathi.aryanvbw.live</a:t>
            </a:r>
          </a:p>
        </p:txBody>
      </p:sp>
      <p:sp>
        <p:nvSpPr>
          <p:cNvPr name="Freeform 23" id="23"/>
          <p:cNvSpPr/>
          <p:nvPr/>
        </p:nvSpPr>
        <p:spPr>
          <a:xfrm flipH="false" flipV="false" rot="0">
            <a:off x="14309402" y="9588421"/>
            <a:ext cx="429710" cy="416282"/>
          </a:xfrm>
          <a:custGeom>
            <a:avLst/>
            <a:gdLst/>
            <a:ahLst/>
            <a:cxnLst/>
            <a:rect r="r" b="b" t="t" l="l"/>
            <a:pathLst>
              <a:path h="416282" w="429710">
                <a:moveTo>
                  <a:pt x="0" y="0"/>
                </a:moveTo>
                <a:lnTo>
                  <a:pt x="429711" y="0"/>
                </a:lnTo>
                <a:lnTo>
                  <a:pt x="429711" y="416281"/>
                </a:lnTo>
                <a:lnTo>
                  <a:pt x="0" y="4162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6691188" y="134881"/>
            <a:ext cx="1411885" cy="1512435"/>
          </a:xfrm>
          <a:custGeom>
            <a:avLst/>
            <a:gdLst/>
            <a:ahLst/>
            <a:cxnLst/>
            <a:rect r="r" b="b" t="t" l="l"/>
            <a:pathLst>
              <a:path h="1512435" w="1411885">
                <a:moveTo>
                  <a:pt x="0" y="0"/>
                </a:moveTo>
                <a:lnTo>
                  <a:pt x="1411885" y="0"/>
                </a:lnTo>
                <a:lnTo>
                  <a:pt x="1411885" y="1512435"/>
                </a:lnTo>
                <a:lnTo>
                  <a:pt x="0" y="1512435"/>
                </a:lnTo>
                <a:lnTo>
                  <a:pt x="0" y="0"/>
                </a:lnTo>
                <a:close/>
              </a:path>
            </a:pathLst>
          </a:custGeom>
          <a:blipFill>
            <a:blip r:embed="rId3"/>
            <a:stretch>
              <a:fillRect l="0" t="0" r="0" b="0"/>
            </a:stretch>
          </a:blipFill>
        </p:spPr>
      </p:sp>
      <p:sp>
        <p:nvSpPr>
          <p:cNvPr name="TextBox 4" id="4"/>
          <p:cNvSpPr txBox="true"/>
          <p:nvPr/>
        </p:nvSpPr>
        <p:spPr>
          <a:xfrm rot="0">
            <a:off x="3060800" y="17313"/>
            <a:ext cx="12437085" cy="10153015"/>
          </a:xfrm>
          <a:prstGeom prst="rect">
            <a:avLst/>
          </a:prstGeom>
        </p:spPr>
        <p:txBody>
          <a:bodyPr anchor="t" rtlCol="false" tIns="0" lIns="0" bIns="0" rIns="0">
            <a:spAutoFit/>
          </a:bodyPr>
          <a:lstStyle/>
          <a:p>
            <a:pPr algn="just">
              <a:lnSpc>
                <a:spcPts val="7840"/>
              </a:lnSpc>
              <a:spcBef>
                <a:spcPct val="0"/>
              </a:spcBef>
            </a:pPr>
            <a:r>
              <a:rPr lang="en-US" sz="5600" u="sng">
                <a:solidFill>
                  <a:srgbClr val="15130D"/>
                </a:solidFill>
                <a:latin typeface="Admirably Display"/>
                <a:ea typeface="Admirably Display"/>
                <a:cs typeface="Admirably Display"/>
                <a:sym typeface="Admirably Display"/>
              </a:rPr>
              <a:t>Purpose</a:t>
            </a:r>
            <a:r>
              <a:rPr lang="en-US" sz="5600">
                <a:solidFill>
                  <a:srgbClr val="15130D"/>
                </a:solidFill>
                <a:latin typeface="Admirably Display"/>
                <a:ea typeface="Admirably Display"/>
                <a:cs typeface="Admirably Display"/>
                <a:sym typeface="Admirably Display"/>
              </a:rPr>
              <a:t>: Help people and communities through innovative technology.</a:t>
            </a:r>
          </a:p>
          <a:p>
            <a:pPr algn="just">
              <a:lnSpc>
                <a:spcPts val="3490"/>
              </a:lnSpc>
              <a:spcBef>
                <a:spcPct val="0"/>
              </a:spcBef>
            </a:pP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1. </a:t>
            </a:r>
            <a:r>
              <a:rPr lang="en-US" sz="2699" u="sng">
                <a:solidFill>
                  <a:srgbClr val="15130D"/>
                </a:solidFill>
                <a:latin typeface="Admirably Display"/>
                <a:ea typeface="Admirably Display"/>
                <a:cs typeface="Admirably Display"/>
                <a:sym typeface="Admirably Display"/>
              </a:rPr>
              <a:t>Crop and Farming Assistance:</a:t>
            </a:r>
            <a:r>
              <a:rPr lang="en-US" sz="2699">
                <a:solidFill>
                  <a:srgbClr val="15130D"/>
                </a:solidFill>
                <a:latin typeface="Admirably Display"/>
                <a:ea typeface="Admirably Display"/>
                <a:cs typeface="Admirably Display"/>
                <a:sym typeface="Admirably Display"/>
              </a:rPr>
              <a:t> • Diagnose crop problems using photo analysis. • Identify nutrient or water deficiencies. • Provide tailored solutions using ChatGPT APIs and custom models trained for Indian agriculture. • Collaborate with agricultural experts and gather data from 1,000+ farmers per state.</a:t>
            </a:r>
          </a:p>
          <a:p>
            <a:pPr algn="just">
              <a:lnSpc>
                <a:spcPts val="3779"/>
              </a:lnSpc>
              <a:spcBef>
                <a:spcPct val="0"/>
              </a:spcBef>
            </a:pP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2. </a:t>
            </a:r>
            <a:r>
              <a:rPr lang="en-US" sz="2699" u="sng">
                <a:solidFill>
                  <a:srgbClr val="15130D"/>
                </a:solidFill>
                <a:latin typeface="Admirably Display"/>
                <a:ea typeface="Admirably Display"/>
                <a:cs typeface="Admirably Display"/>
                <a:sym typeface="Admirably Display"/>
              </a:rPr>
              <a:t>Direct Market Access:</a:t>
            </a:r>
            <a:r>
              <a:rPr lang="en-US" sz="2699">
                <a:solidFill>
                  <a:srgbClr val="15130D"/>
                </a:solidFill>
                <a:latin typeface="Admirably Display"/>
                <a:ea typeface="Admirably Display"/>
                <a:cs typeface="Admirably Display"/>
                <a:sym typeface="Admirably Display"/>
              </a:rPr>
              <a:t> • Compare market prices across regions for crop selling. • Use AI to assess crop quality and recommend the best market using photo of crop.</a:t>
            </a:r>
          </a:p>
          <a:p>
            <a:pPr algn="just">
              <a:lnSpc>
                <a:spcPts val="3779"/>
              </a:lnSpc>
              <a:spcBef>
                <a:spcPct val="0"/>
              </a:spcBef>
            </a:pP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3. </a:t>
            </a:r>
            <a:r>
              <a:rPr lang="en-US" sz="2699" u="sng">
                <a:solidFill>
                  <a:srgbClr val="15130D"/>
                </a:solidFill>
                <a:latin typeface="Admirably Display"/>
                <a:ea typeface="Admirably Display"/>
                <a:cs typeface="Admirably Display"/>
                <a:sym typeface="Admirably Display"/>
              </a:rPr>
              <a:t>Crop Recommendations:</a:t>
            </a: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 • Suggest crops based on local soil types, climate, and water sources.</a:t>
            </a: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 • Promote organic farming methods and alternatives to chemical pesticides.</a:t>
            </a: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 </a:t>
            </a: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4. </a:t>
            </a:r>
            <a:r>
              <a:rPr lang="en-US" sz="2699" u="sng">
                <a:solidFill>
                  <a:srgbClr val="15130D"/>
                </a:solidFill>
                <a:latin typeface="Admirably Display"/>
                <a:ea typeface="Admirably Display"/>
                <a:cs typeface="Admirably Display"/>
                <a:sym typeface="Admirably Display"/>
              </a:rPr>
              <a:t>Animal Care</a:t>
            </a:r>
            <a:r>
              <a:rPr lang="en-US" sz="2699">
                <a:solidFill>
                  <a:srgbClr val="15130D"/>
                </a:solidFill>
                <a:latin typeface="Admirably Display"/>
                <a:ea typeface="Admirably Display"/>
                <a:cs typeface="Admirably Display"/>
                <a:sym typeface="Admirably Display"/>
              </a:rPr>
              <a:t>:</a:t>
            </a: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 • Estimate animal weight and age (via teeth) for proper veterinary care.</a:t>
            </a: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 • Use AI to provide 95% accuracy in weight estimation across various breeds.</a:t>
            </a:r>
          </a:p>
          <a:p>
            <a:pPr algn="just">
              <a:lnSpc>
                <a:spcPts val="3779"/>
              </a:lnSpc>
              <a:spcBef>
                <a:spcPct val="0"/>
              </a:spcBef>
            </a:pPr>
            <a:r>
              <a:rPr lang="en-US" sz="2699">
                <a:solidFill>
                  <a:srgbClr val="15130D"/>
                </a:solidFill>
                <a:latin typeface="Admirably Display"/>
                <a:ea typeface="Admirably Display"/>
                <a:cs typeface="Admirably Display"/>
                <a:sym typeface="Admirably Display"/>
              </a:rPr>
              <a:t> • Goal: Empower farmers and pet owners with simple and brilliantly effective solutions.</a:t>
            </a:r>
          </a:p>
        </p:txBody>
      </p:sp>
      <p:sp>
        <p:nvSpPr>
          <p:cNvPr name="Freeform 5" id="5"/>
          <p:cNvSpPr/>
          <p:nvPr/>
        </p:nvSpPr>
        <p:spPr>
          <a:xfrm flipH="false" flipV="false" rot="0">
            <a:off x="-176888" y="-210465"/>
            <a:ext cx="2550590" cy="2550590"/>
          </a:xfrm>
          <a:custGeom>
            <a:avLst/>
            <a:gdLst/>
            <a:ahLst/>
            <a:cxnLst/>
            <a:rect r="r" b="b" t="t" l="l"/>
            <a:pathLst>
              <a:path h="2550590" w="2550590">
                <a:moveTo>
                  <a:pt x="0" y="0"/>
                </a:moveTo>
                <a:lnTo>
                  <a:pt x="2550589" y="0"/>
                </a:lnTo>
                <a:lnTo>
                  <a:pt x="2550589" y="2550590"/>
                </a:lnTo>
                <a:lnTo>
                  <a:pt x="0" y="2550590"/>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0">
            <a:off x="-100354" y="-441524"/>
            <a:ext cx="2258108" cy="1879874"/>
          </a:xfrm>
          <a:custGeom>
            <a:avLst/>
            <a:gdLst/>
            <a:ahLst/>
            <a:cxnLst/>
            <a:rect r="r" b="b" t="t" l="l"/>
            <a:pathLst>
              <a:path h="1879874" w="2258108">
                <a:moveTo>
                  <a:pt x="0" y="0"/>
                </a:moveTo>
                <a:lnTo>
                  <a:pt x="2258108" y="0"/>
                </a:lnTo>
                <a:lnTo>
                  <a:pt x="2258108" y="1879875"/>
                </a:lnTo>
                <a:lnTo>
                  <a:pt x="0" y="18798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84986" y="1112065"/>
            <a:ext cx="7555024" cy="4096018"/>
          </a:xfrm>
          <a:custGeom>
            <a:avLst/>
            <a:gdLst/>
            <a:ahLst/>
            <a:cxnLst/>
            <a:rect r="r" b="b" t="t" l="l"/>
            <a:pathLst>
              <a:path h="4096018" w="7555024">
                <a:moveTo>
                  <a:pt x="0" y="0"/>
                </a:moveTo>
                <a:lnTo>
                  <a:pt x="7555024" y="0"/>
                </a:lnTo>
                <a:lnTo>
                  <a:pt x="7555024" y="4096018"/>
                </a:lnTo>
                <a:lnTo>
                  <a:pt x="0" y="4096018"/>
                </a:lnTo>
                <a:lnTo>
                  <a:pt x="0" y="0"/>
                </a:lnTo>
                <a:close/>
              </a:path>
            </a:pathLst>
          </a:custGeom>
          <a:blipFill>
            <a:blip r:embed="rId5"/>
            <a:stretch>
              <a:fillRect l="-744" t="-31331" r="-1205" b="-69785"/>
            </a:stretch>
          </a:blipFill>
        </p:spPr>
      </p:sp>
      <p:sp>
        <p:nvSpPr>
          <p:cNvPr name="TextBox 5" id="5"/>
          <p:cNvSpPr txBox="true"/>
          <p:nvPr/>
        </p:nvSpPr>
        <p:spPr>
          <a:xfrm rot="0">
            <a:off x="389639" y="1390726"/>
            <a:ext cx="5491878" cy="5127038"/>
          </a:xfrm>
          <a:prstGeom prst="rect">
            <a:avLst/>
          </a:prstGeom>
        </p:spPr>
        <p:txBody>
          <a:bodyPr anchor="t" rtlCol="false" tIns="0" lIns="0" bIns="0" rIns="0">
            <a:spAutoFit/>
          </a:bodyPr>
          <a:lstStyle/>
          <a:p>
            <a:pPr algn="l">
              <a:lnSpc>
                <a:spcPts val="3448"/>
              </a:lnSpc>
              <a:spcBef>
                <a:spcPct val="0"/>
              </a:spcBef>
            </a:pPr>
            <a:r>
              <a:rPr lang="en-US" sz="2463">
                <a:solidFill>
                  <a:srgbClr val="15130D"/>
                </a:solidFill>
                <a:latin typeface="Montserrat Bold"/>
                <a:ea typeface="Montserrat Bold"/>
                <a:cs typeface="Montserrat Bold"/>
                <a:sym typeface="Montserrat Bold"/>
              </a:rPr>
              <a:t>1.</a:t>
            </a:r>
            <a:r>
              <a:rPr lang="en-US" sz="2463">
                <a:solidFill>
                  <a:srgbClr val="15130D"/>
                </a:solidFill>
                <a:latin typeface="Montserrat Bold"/>
                <a:ea typeface="Montserrat Bold"/>
                <a:cs typeface="Montserrat Bold"/>
                <a:sym typeface="Montserrat Bold"/>
              </a:rPr>
              <a:t> Mobile App Development:  </a:t>
            </a:r>
            <a:r>
              <a:rPr lang="en-US" sz="2463">
                <a:solidFill>
                  <a:srgbClr val="15130D"/>
                </a:solidFill>
                <a:latin typeface="Montserrat"/>
                <a:ea typeface="Montserrat"/>
                <a:cs typeface="Montserrat"/>
                <a:sym typeface="Montserrat"/>
              </a:rPr>
              <a:t>The app will be built using React Native or Flutter for both Android and iOS platforms. The UI will be intuitive and User-friendly, incorporating image/video processing capabilities and seamless API integration.</a:t>
            </a:r>
          </a:p>
          <a:p>
            <a:pPr algn="l">
              <a:lnSpc>
                <a:spcPts val="3448"/>
              </a:lnSpc>
              <a:spcBef>
                <a:spcPct val="0"/>
              </a:spcBef>
            </a:pPr>
          </a:p>
          <a:p>
            <a:pPr algn="l">
              <a:lnSpc>
                <a:spcPts val="3448"/>
              </a:lnSpc>
              <a:spcBef>
                <a:spcPct val="0"/>
              </a:spcBef>
            </a:pPr>
          </a:p>
          <a:p>
            <a:pPr algn="l">
              <a:lnSpc>
                <a:spcPts val="3448"/>
              </a:lnSpc>
              <a:spcBef>
                <a:spcPct val="0"/>
              </a:spcBef>
            </a:pPr>
          </a:p>
          <a:p>
            <a:pPr algn="l">
              <a:lnSpc>
                <a:spcPts val="3448"/>
              </a:lnSpc>
              <a:spcBef>
                <a:spcPct val="0"/>
              </a:spcBef>
            </a:pPr>
          </a:p>
        </p:txBody>
      </p:sp>
      <p:sp>
        <p:nvSpPr>
          <p:cNvPr name="Freeform 6" id="6"/>
          <p:cNvSpPr/>
          <p:nvPr/>
        </p:nvSpPr>
        <p:spPr>
          <a:xfrm flipH="false" flipV="false" rot="0">
            <a:off x="11476482" y="1112065"/>
            <a:ext cx="8271246" cy="3916928"/>
          </a:xfrm>
          <a:custGeom>
            <a:avLst/>
            <a:gdLst/>
            <a:ahLst/>
            <a:cxnLst/>
            <a:rect r="r" b="b" t="t" l="l"/>
            <a:pathLst>
              <a:path h="3916928" w="8271246">
                <a:moveTo>
                  <a:pt x="0" y="0"/>
                </a:moveTo>
                <a:lnTo>
                  <a:pt x="8271246" y="0"/>
                </a:lnTo>
                <a:lnTo>
                  <a:pt x="8271246" y="3916928"/>
                </a:lnTo>
                <a:lnTo>
                  <a:pt x="0" y="3916928"/>
                </a:lnTo>
                <a:lnTo>
                  <a:pt x="0" y="0"/>
                </a:lnTo>
                <a:close/>
              </a:path>
            </a:pathLst>
          </a:custGeom>
          <a:blipFill>
            <a:blip r:embed="rId5"/>
            <a:stretch>
              <a:fillRect l="0" t="-51227" r="-1417" b="-77819"/>
            </a:stretch>
          </a:blipFill>
        </p:spPr>
      </p:sp>
      <p:sp>
        <p:nvSpPr>
          <p:cNvPr name="Freeform 7" id="7"/>
          <p:cNvSpPr/>
          <p:nvPr/>
        </p:nvSpPr>
        <p:spPr>
          <a:xfrm flipH="false" flipV="false" rot="0">
            <a:off x="11337050" y="5665796"/>
            <a:ext cx="7876364" cy="4434235"/>
          </a:xfrm>
          <a:custGeom>
            <a:avLst/>
            <a:gdLst/>
            <a:ahLst/>
            <a:cxnLst/>
            <a:rect r="r" b="b" t="t" l="l"/>
            <a:pathLst>
              <a:path h="4434235" w="7876364">
                <a:moveTo>
                  <a:pt x="0" y="0"/>
                </a:moveTo>
                <a:lnTo>
                  <a:pt x="7876363" y="0"/>
                </a:lnTo>
                <a:lnTo>
                  <a:pt x="7876363" y="4434235"/>
                </a:lnTo>
                <a:lnTo>
                  <a:pt x="0" y="4434235"/>
                </a:lnTo>
                <a:lnTo>
                  <a:pt x="0" y="0"/>
                </a:lnTo>
                <a:close/>
              </a:path>
            </a:pathLst>
          </a:custGeom>
          <a:blipFill>
            <a:blip r:embed="rId5"/>
            <a:stretch>
              <a:fillRect l="-736" t="-29813" r="0" b="-61559"/>
            </a:stretch>
          </a:blipFill>
        </p:spPr>
      </p:sp>
      <p:sp>
        <p:nvSpPr>
          <p:cNvPr name="Freeform 8" id="8"/>
          <p:cNvSpPr/>
          <p:nvPr/>
        </p:nvSpPr>
        <p:spPr>
          <a:xfrm flipH="false" flipV="false" rot="0">
            <a:off x="-1084986" y="5886047"/>
            <a:ext cx="7866287" cy="4213984"/>
          </a:xfrm>
          <a:custGeom>
            <a:avLst/>
            <a:gdLst/>
            <a:ahLst/>
            <a:cxnLst/>
            <a:rect r="r" b="b" t="t" l="l"/>
            <a:pathLst>
              <a:path h="4213984" w="7866287">
                <a:moveTo>
                  <a:pt x="0" y="0"/>
                </a:moveTo>
                <a:lnTo>
                  <a:pt x="7866287" y="0"/>
                </a:lnTo>
                <a:lnTo>
                  <a:pt x="7866287" y="4213984"/>
                </a:lnTo>
                <a:lnTo>
                  <a:pt x="0" y="4213984"/>
                </a:lnTo>
                <a:lnTo>
                  <a:pt x="0" y="0"/>
                </a:lnTo>
                <a:close/>
              </a:path>
            </a:pathLst>
          </a:custGeom>
          <a:blipFill>
            <a:blip r:embed="rId5"/>
            <a:stretch>
              <a:fillRect l="-736" t="-31331" r="0" b="-69785"/>
            </a:stretch>
          </a:blipFill>
        </p:spPr>
      </p:sp>
      <p:sp>
        <p:nvSpPr>
          <p:cNvPr name="Freeform 9" id="9"/>
          <p:cNvSpPr/>
          <p:nvPr/>
        </p:nvSpPr>
        <p:spPr>
          <a:xfrm flipH="false" flipV="false" rot="0">
            <a:off x="6470038" y="3729050"/>
            <a:ext cx="5050141" cy="2599887"/>
          </a:xfrm>
          <a:custGeom>
            <a:avLst/>
            <a:gdLst/>
            <a:ahLst/>
            <a:cxnLst/>
            <a:rect r="r" b="b" t="t" l="l"/>
            <a:pathLst>
              <a:path h="2599887" w="5050141">
                <a:moveTo>
                  <a:pt x="0" y="0"/>
                </a:moveTo>
                <a:lnTo>
                  <a:pt x="5050141" y="0"/>
                </a:lnTo>
                <a:lnTo>
                  <a:pt x="5050141" y="2599887"/>
                </a:lnTo>
                <a:lnTo>
                  <a:pt x="0" y="2599887"/>
                </a:lnTo>
                <a:lnTo>
                  <a:pt x="0" y="0"/>
                </a:lnTo>
                <a:close/>
              </a:path>
            </a:pathLst>
          </a:custGeom>
          <a:blipFill>
            <a:blip r:embed="rId6">
              <a:alphaModFix amt="96000"/>
            </a:blip>
            <a:stretch>
              <a:fillRect l="0" t="0" r="0" b="0"/>
            </a:stretch>
          </a:blipFill>
        </p:spPr>
      </p:sp>
      <p:sp>
        <p:nvSpPr>
          <p:cNvPr name="TextBox 10" id="10"/>
          <p:cNvSpPr txBox="true"/>
          <p:nvPr/>
        </p:nvSpPr>
        <p:spPr>
          <a:xfrm rot="0">
            <a:off x="7118031" y="1057275"/>
            <a:ext cx="2589993" cy="485134"/>
          </a:xfrm>
          <a:prstGeom prst="rect">
            <a:avLst/>
          </a:prstGeom>
        </p:spPr>
        <p:txBody>
          <a:bodyPr anchor="t" rtlCol="false" tIns="0" lIns="0" bIns="0" rIns="0">
            <a:spAutoFit/>
          </a:bodyPr>
          <a:lstStyle/>
          <a:p>
            <a:pPr algn="l">
              <a:lnSpc>
                <a:spcPts val="3662"/>
              </a:lnSpc>
            </a:pPr>
            <a:r>
              <a:rPr lang="en-US" sz="3422" spc="-51">
                <a:solidFill>
                  <a:srgbClr val="B43A06"/>
                </a:solidFill>
                <a:latin typeface="Rubik Dirt"/>
                <a:ea typeface="Rubik Dirt"/>
                <a:cs typeface="Rubik Dirt"/>
                <a:sym typeface="Rubik Dirt"/>
              </a:rPr>
              <a:t> APPROACH</a:t>
            </a:r>
          </a:p>
        </p:txBody>
      </p:sp>
      <p:sp>
        <p:nvSpPr>
          <p:cNvPr name="TextBox 11" id="11"/>
          <p:cNvSpPr txBox="true"/>
          <p:nvPr/>
        </p:nvSpPr>
        <p:spPr>
          <a:xfrm rot="0">
            <a:off x="6200092" y="8120"/>
            <a:ext cx="5887817" cy="1103945"/>
          </a:xfrm>
          <a:prstGeom prst="rect">
            <a:avLst/>
          </a:prstGeom>
        </p:spPr>
        <p:txBody>
          <a:bodyPr anchor="t" rtlCol="false" tIns="0" lIns="0" bIns="0" rIns="0">
            <a:spAutoFit/>
          </a:bodyPr>
          <a:lstStyle/>
          <a:p>
            <a:pPr algn="l">
              <a:lnSpc>
                <a:spcPts val="8977"/>
              </a:lnSpc>
            </a:pPr>
            <a:r>
              <a:rPr lang="en-US" sz="6412" spc="-96">
                <a:solidFill>
                  <a:srgbClr val="B43A06"/>
                </a:solidFill>
                <a:latin typeface="Rubik Dirt"/>
                <a:ea typeface="Rubik Dirt"/>
                <a:cs typeface="Rubik Dirt"/>
                <a:sym typeface="Rubik Dirt"/>
              </a:rPr>
              <a:t>TECHNICAL</a:t>
            </a:r>
          </a:p>
        </p:txBody>
      </p:sp>
      <p:sp>
        <p:nvSpPr>
          <p:cNvPr name="TextBox 12" id="12"/>
          <p:cNvSpPr txBox="true"/>
          <p:nvPr/>
        </p:nvSpPr>
        <p:spPr>
          <a:xfrm rot="0">
            <a:off x="12648108" y="1677491"/>
            <a:ext cx="5532275" cy="3740272"/>
          </a:xfrm>
          <a:prstGeom prst="rect">
            <a:avLst/>
          </a:prstGeom>
        </p:spPr>
        <p:txBody>
          <a:bodyPr anchor="t" rtlCol="false" tIns="0" lIns="0" bIns="0" rIns="0">
            <a:spAutoFit/>
          </a:bodyPr>
          <a:lstStyle/>
          <a:p>
            <a:pPr algn="ctr">
              <a:lnSpc>
                <a:spcPts val="3327"/>
              </a:lnSpc>
              <a:spcBef>
                <a:spcPct val="0"/>
              </a:spcBef>
            </a:pPr>
            <a:r>
              <a:rPr lang="en-US" sz="2376">
                <a:solidFill>
                  <a:srgbClr val="15130D"/>
                </a:solidFill>
                <a:latin typeface="Montserrat Bold"/>
                <a:ea typeface="Montserrat Bold"/>
                <a:cs typeface="Montserrat Bold"/>
                <a:sym typeface="Montserrat Bold"/>
              </a:rPr>
              <a:t>3.Integr</a:t>
            </a:r>
            <a:r>
              <a:rPr lang="en-US" sz="2376">
                <a:solidFill>
                  <a:srgbClr val="15130D"/>
                </a:solidFill>
                <a:latin typeface="Montserrat Bold"/>
                <a:ea typeface="Montserrat Bold"/>
                <a:cs typeface="Montserrat Bold"/>
                <a:sym typeface="Montserrat Bold"/>
              </a:rPr>
              <a:t>ation and Deployment: </a:t>
            </a:r>
            <a:r>
              <a:rPr lang="en-US" sz="2376">
                <a:solidFill>
                  <a:srgbClr val="15130D"/>
                </a:solidFill>
                <a:latin typeface="Montserrat"/>
                <a:ea typeface="Montserrat"/>
                <a:cs typeface="Montserrat"/>
                <a:sym typeface="Montserrat"/>
              </a:rPr>
              <a:t>The app will be integrated with ChatGPT APIs, weather APIs, and a video call feature. The back-end will be deployed on the cloud, and the app will be published on app stores.</a:t>
            </a:r>
          </a:p>
          <a:p>
            <a:pPr algn="ctr">
              <a:lnSpc>
                <a:spcPts val="3327"/>
              </a:lnSpc>
              <a:spcBef>
                <a:spcPct val="0"/>
              </a:spcBef>
            </a:pPr>
          </a:p>
          <a:p>
            <a:pPr algn="ctr">
              <a:lnSpc>
                <a:spcPts val="3327"/>
              </a:lnSpc>
              <a:spcBef>
                <a:spcPct val="0"/>
              </a:spcBef>
            </a:pPr>
          </a:p>
          <a:p>
            <a:pPr algn="ctr">
              <a:lnSpc>
                <a:spcPts val="3327"/>
              </a:lnSpc>
              <a:spcBef>
                <a:spcPct val="0"/>
              </a:spcBef>
            </a:pPr>
          </a:p>
        </p:txBody>
      </p:sp>
      <p:sp>
        <p:nvSpPr>
          <p:cNvPr name="TextBox 13" id="13"/>
          <p:cNvSpPr txBox="true"/>
          <p:nvPr/>
        </p:nvSpPr>
        <p:spPr>
          <a:xfrm rot="0">
            <a:off x="12087908" y="6129124"/>
            <a:ext cx="6092475" cy="3000410"/>
          </a:xfrm>
          <a:prstGeom prst="rect">
            <a:avLst/>
          </a:prstGeom>
        </p:spPr>
        <p:txBody>
          <a:bodyPr anchor="t" rtlCol="false" tIns="0" lIns="0" bIns="0" rIns="0">
            <a:spAutoFit/>
          </a:bodyPr>
          <a:lstStyle/>
          <a:p>
            <a:pPr algn="ctr">
              <a:lnSpc>
                <a:spcPts val="3436"/>
              </a:lnSpc>
              <a:spcBef>
                <a:spcPct val="0"/>
              </a:spcBef>
            </a:pPr>
            <a:r>
              <a:rPr lang="en-US" sz="2454">
                <a:solidFill>
                  <a:srgbClr val="15130D"/>
                </a:solidFill>
                <a:latin typeface="Montserrat Bold"/>
                <a:ea typeface="Montserrat Bold"/>
                <a:cs typeface="Montserrat Bold"/>
                <a:sym typeface="Montserrat Bold"/>
              </a:rPr>
              <a:t>4.Data Collection and Management:</a:t>
            </a:r>
            <a:r>
              <a:rPr lang="en-US" sz="2454">
                <a:solidFill>
                  <a:srgbClr val="15130D"/>
                </a:solidFill>
                <a:latin typeface="Montserrat"/>
                <a:ea typeface="Montserrat"/>
                <a:cs typeface="Montserrat"/>
                <a:sym typeface="Montserrat"/>
              </a:rPr>
              <a:t> Data will be gathered from various sources, including agricultural experts, farmers, and government agencies. The data will be cleaned and preprocessed before being stored and managed efficiently.</a:t>
            </a:r>
          </a:p>
        </p:txBody>
      </p:sp>
      <p:sp>
        <p:nvSpPr>
          <p:cNvPr name="TextBox 14" id="14"/>
          <p:cNvSpPr txBox="true"/>
          <p:nvPr/>
        </p:nvSpPr>
        <p:spPr>
          <a:xfrm rot="0">
            <a:off x="0" y="6489264"/>
            <a:ext cx="5902875" cy="2769036"/>
          </a:xfrm>
          <a:prstGeom prst="rect">
            <a:avLst/>
          </a:prstGeom>
        </p:spPr>
        <p:txBody>
          <a:bodyPr anchor="t" rtlCol="false" tIns="0" lIns="0" bIns="0" rIns="0">
            <a:spAutoFit/>
          </a:bodyPr>
          <a:lstStyle/>
          <a:p>
            <a:pPr algn="ctr">
              <a:lnSpc>
                <a:spcPts val="3167"/>
              </a:lnSpc>
              <a:spcBef>
                <a:spcPct val="0"/>
              </a:spcBef>
            </a:pPr>
            <a:r>
              <a:rPr lang="en-US" sz="2262">
                <a:solidFill>
                  <a:srgbClr val="15130D"/>
                </a:solidFill>
                <a:latin typeface="Montserrat Bold"/>
                <a:ea typeface="Montserrat Bold"/>
                <a:cs typeface="Montserrat Bold"/>
                <a:sym typeface="Montserrat Bold"/>
              </a:rPr>
              <a:t>2.Backend Development: </a:t>
            </a:r>
            <a:r>
              <a:rPr lang="en-US" sz="2262">
                <a:solidFill>
                  <a:srgbClr val="15130D"/>
                </a:solidFill>
                <a:latin typeface="Montserrat"/>
                <a:ea typeface="Montserrat"/>
                <a:cs typeface="Montserrat"/>
                <a:sym typeface="Montserrat"/>
              </a:rPr>
              <a:t>Backend will leverage cloud platforms like AWS . It will utilize a robust database and AI/ML models for crop disease prediction, price forecasting, and livestock weight estimation. we also use python in back-end.</a:t>
            </a:r>
          </a:p>
        </p:txBody>
      </p:sp>
      <p:sp>
        <p:nvSpPr>
          <p:cNvPr name="Freeform 15" id="15"/>
          <p:cNvSpPr/>
          <p:nvPr/>
        </p:nvSpPr>
        <p:spPr>
          <a:xfrm flipH="false" flipV="false" rot="0">
            <a:off x="8308895" y="7993039"/>
            <a:ext cx="1670209" cy="1670209"/>
          </a:xfrm>
          <a:custGeom>
            <a:avLst/>
            <a:gdLst/>
            <a:ahLst/>
            <a:cxnLst/>
            <a:rect r="r" b="b" t="t" l="l"/>
            <a:pathLst>
              <a:path h="1670209" w="1670209">
                <a:moveTo>
                  <a:pt x="0" y="0"/>
                </a:moveTo>
                <a:lnTo>
                  <a:pt x="1670210" y="0"/>
                </a:lnTo>
                <a:lnTo>
                  <a:pt x="1670210" y="1670209"/>
                </a:lnTo>
                <a:lnTo>
                  <a:pt x="0" y="1670209"/>
                </a:lnTo>
                <a:lnTo>
                  <a:pt x="0" y="0"/>
                </a:lnTo>
                <a:close/>
              </a:path>
            </a:pathLst>
          </a:custGeom>
          <a:blipFill>
            <a:blip r:embed="rId7"/>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160744" y="0"/>
            <a:ext cx="7127256" cy="10287000"/>
          </a:xfrm>
          <a:custGeom>
            <a:avLst/>
            <a:gdLst/>
            <a:ahLst/>
            <a:cxnLst/>
            <a:rect r="r" b="b" t="t" l="l"/>
            <a:pathLst>
              <a:path h="10287000" w="7127256">
                <a:moveTo>
                  <a:pt x="0" y="0"/>
                </a:moveTo>
                <a:lnTo>
                  <a:pt x="7127256" y="0"/>
                </a:lnTo>
                <a:lnTo>
                  <a:pt x="7127256" y="10287000"/>
                </a:lnTo>
                <a:lnTo>
                  <a:pt x="0" y="10287000"/>
                </a:lnTo>
                <a:lnTo>
                  <a:pt x="0" y="0"/>
                </a:lnTo>
                <a:close/>
              </a:path>
            </a:pathLst>
          </a:custGeom>
          <a:blipFill>
            <a:blip r:embed="rId3"/>
            <a:stretch>
              <a:fillRect l="-44222" t="-828" r="-1069" b="0"/>
            </a:stretch>
          </a:blipFill>
        </p:spPr>
      </p:sp>
      <p:sp>
        <p:nvSpPr>
          <p:cNvPr name="AutoShape 4" id="4"/>
          <p:cNvSpPr/>
          <p:nvPr/>
        </p:nvSpPr>
        <p:spPr>
          <a:xfrm rot="0">
            <a:off x="8458251" y="8905843"/>
            <a:ext cx="2702493" cy="704913"/>
          </a:xfrm>
          <a:prstGeom prst="rect">
            <a:avLst/>
          </a:prstGeom>
          <a:solidFill>
            <a:srgbClr val="FFF6BE"/>
          </a:solidFill>
        </p:spPr>
      </p:sp>
      <p:sp>
        <p:nvSpPr>
          <p:cNvPr name="Freeform 5" id="5"/>
          <p:cNvSpPr/>
          <p:nvPr/>
        </p:nvSpPr>
        <p:spPr>
          <a:xfrm flipH="false" flipV="false" rot="0">
            <a:off x="7850328" y="9079230"/>
            <a:ext cx="485775" cy="485775"/>
          </a:xfrm>
          <a:custGeom>
            <a:avLst/>
            <a:gdLst/>
            <a:ahLst/>
            <a:cxnLst/>
            <a:rect r="r" b="b" t="t" l="l"/>
            <a:pathLst>
              <a:path h="485775" w="485775">
                <a:moveTo>
                  <a:pt x="0" y="0"/>
                </a:moveTo>
                <a:lnTo>
                  <a:pt x="485775" y="0"/>
                </a:lnTo>
                <a:lnTo>
                  <a:pt x="485775" y="485775"/>
                </a:lnTo>
                <a:lnTo>
                  <a:pt x="0" y="4857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29329" y="95250"/>
            <a:ext cx="9562983" cy="1245870"/>
          </a:xfrm>
          <a:prstGeom prst="rect">
            <a:avLst/>
          </a:prstGeom>
        </p:spPr>
        <p:txBody>
          <a:bodyPr anchor="t" rtlCol="false" tIns="0" lIns="0" bIns="0" rIns="0">
            <a:spAutoFit/>
          </a:bodyPr>
          <a:lstStyle/>
          <a:p>
            <a:pPr algn="l">
              <a:lnSpc>
                <a:spcPts val="4800"/>
              </a:lnSpc>
            </a:pPr>
            <a:r>
              <a:rPr lang="en-US" sz="4800">
                <a:solidFill>
                  <a:srgbClr val="3D3D3D"/>
                </a:solidFill>
                <a:latin typeface="Muli Bold"/>
                <a:ea typeface="Muli Bold"/>
                <a:cs typeface="Muli Bold"/>
                <a:sym typeface="Muli Bold"/>
              </a:rPr>
              <a:t>“</a:t>
            </a:r>
            <a:r>
              <a:rPr lang="en-US" sz="4800" u="sng">
                <a:solidFill>
                  <a:srgbClr val="0097B2"/>
                </a:solidFill>
                <a:latin typeface="Muli Bold Italics"/>
                <a:ea typeface="Muli Bold Italics"/>
                <a:cs typeface="Muli Bold Italics"/>
                <a:sym typeface="Muli Bold Italics"/>
              </a:rPr>
              <a:t>Stubble</a:t>
            </a:r>
            <a:r>
              <a:rPr lang="en-US" sz="4800">
                <a:solidFill>
                  <a:srgbClr val="004AAD"/>
                </a:solidFill>
                <a:latin typeface="Muli Bold"/>
                <a:ea typeface="Muli Bold"/>
                <a:cs typeface="Muli Bold"/>
                <a:sym typeface="Muli Bold"/>
              </a:rPr>
              <a:t>”</a:t>
            </a:r>
            <a:r>
              <a:rPr lang="en-US" sz="4800">
                <a:solidFill>
                  <a:srgbClr val="3D3D3D"/>
                </a:solidFill>
                <a:latin typeface="Muli Bold Italics"/>
                <a:ea typeface="Muli Bold Italics"/>
                <a:cs typeface="Muli Bold Italics"/>
                <a:sym typeface="Muli Bold Italics"/>
              </a:rPr>
              <a:t> </a:t>
            </a:r>
            <a:r>
              <a:rPr lang="en-US" sz="4800">
                <a:solidFill>
                  <a:srgbClr val="218843"/>
                </a:solidFill>
                <a:latin typeface="Muli Bold Italics"/>
                <a:ea typeface="Muli Bold Italics"/>
                <a:cs typeface="Muli Bold Italics"/>
                <a:sym typeface="Muli Bold Italics"/>
              </a:rPr>
              <a:t>A Major Problem in North India</a:t>
            </a:r>
          </a:p>
        </p:txBody>
      </p:sp>
      <p:sp>
        <p:nvSpPr>
          <p:cNvPr name="TextBox 7" id="7"/>
          <p:cNvSpPr txBox="true"/>
          <p:nvPr/>
        </p:nvSpPr>
        <p:spPr>
          <a:xfrm rot="0">
            <a:off x="8678183" y="8989060"/>
            <a:ext cx="5589632" cy="481330"/>
          </a:xfrm>
          <a:prstGeom prst="rect">
            <a:avLst/>
          </a:prstGeom>
        </p:spPr>
        <p:txBody>
          <a:bodyPr anchor="t" rtlCol="false" tIns="0" lIns="0" bIns="0" rIns="0">
            <a:spAutoFit/>
          </a:bodyPr>
          <a:lstStyle/>
          <a:p>
            <a:pPr algn="l">
              <a:lnSpc>
                <a:spcPts val="3919"/>
              </a:lnSpc>
            </a:pPr>
            <a:r>
              <a:rPr lang="en-US" sz="2799">
                <a:solidFill>
                  <a:srgbClr val="3D3D3D"/>
                </a:solidFill>
                <a:latin typeface="Muli Ultra-Bold"/>
                <a:ea typeface="Muli Ultra-Bold"/>
                <a:cs typeface="Muli Ultra-Bold"/>
                <a:sym typeface="Muli Ultra-Bold"/>
              </a:rPr>
              <a:t>Krishi Saathi</a:t>
            </a:r>
          </a:p>
        </p:txBody>
      </p:sp>
      <p:sp>
        <p:nvSpPr>
          <p:cNvPr name="TextBox 8" id="8"/>
          <p:cNvSpPr txBox="true"/>
          <p:nvPr/>
        </p:nvSpPr>
        <p:spPr>
          <a:xfrm rot="0">
            <a:off x="0" y="1509674"/>
            <a:ext cx="10692312" cy="2527935"/>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15130D"/>
                </a:solidFill>
                <a:latin typeface="Canva Sans Bold"/>
                <a:ea typeface="Canva Sans Bold"/>
                <a:cs typeface="Canva Sans Bold"/>
                <a:sym typeface="Canva Sans Bold"/>
              </a:rPr>
              <a:t>Stubble (parali) burning is a method of removing paddy crop residues from the field to sow wheat from the last week of September to November. </a:t>
            </a:r>
          </a:p>
        </p:txBody>
      </p:sp>
      <p:sp>
        <p:nvSpPr>
          <p:cNvPr name="TextBox 9" id="9"/>
          <p:cNvSpPr txBox="true"/>
          <p:nvPr/>
        </p:nvSpPr>
        <p:spPr>
          <a:xfrm rot="0">
            <a:off x="4085135" y="4107697"/>
            <a:ext cx="2522041" cy="811530"/>
          </a:xfrm>
          <a:prstGeom prst="rect">
            <a:avLst/>
          </a:prstGeom>
        </p:spPr>
        <p:txBody>
          <a:bodyPr anchor="t" rtlCol="false" tIns="0" lIns="0" bIns="0" rIns="0">
            <a:spAutoFit/>
          </a:bodyPr>
          <a:lstStyle/>
          <a:p>
            <a:pPr algn="ctr" marL="0" indent="0" lvl="0">
              <a:lnSpc>
                <a:spcPts val="6719"/>
              </a:lnSpc>
              <a:spcBef>
                <a:spcPct val="0"/>
              </a:spcBef>
            </a:pPr>
            <a:r>
              <a:rPr lang="en-US" sz="4800" u="sng">
                <a:solidFill>
                  <a:srgbClr val="0097B2"/>
                </a:solidFill>
                <a:latin typeface="Canva Sans Bold Italics"/>
                <a:ea typeface="Canva Sans Bold Italics"/>
                <a:cs typeface="Canva Sans Bold Italics"/>
                <a:sym typeface="Canva Sans Bold Italics"/>
              </a:rPr>
              <a:t>Solution</a:t>
            </a:r>
          </a:p>
        </p:txBody>
      </p:sp>
      <p:sp>
        <p:nvSpPr>
          <p:cNvPr name="TextBox 10" id="10"/>
          <p:cNvSpPr txBox="true"/>
          <p:nvPr/>
        </p:nvSpPr>
        <p:spPr>
          <a:xfrm rot="0">
            <a:off x="152260" y="5159852"/>
            <a:ext cx="10845830" cy="3046761"/>
          </a:xfrm>
          <a:prstGeom prst="rect">
            <a:avLst/>
          </a:prstGeom>
        </p:spPr>
        <p:txBody>
          <a:bodyPr anchor="t" rtlCol="false" tIns="0" lIns="0" bIns="0" rIns="0">
            <a:spAutoFit/>
          </a:bodyPr>
          <a:lstStyle/>
          <a:p>
            <a:pPr algn="ctr" marL="0" indent="0" lvl="0">
              <a:lnSpc>
                <a:spcPts val="4861"/>
              </a:lnSpc>
              <a:spcBef>
                <a:spcPct val="0"/>
              </a:spcBef>
            </a:pPr>
            <a:r>
              <a:rPr lang="en-US" sz="3472">
                <a:solidFill>
                  <a:srgbClr val="000000"/>
                </a:solidFill>
                <a:latin typeface="Canva Sans Bold"/>
                <a:ea typeface="Canva Sans Bold"/>
                <a:cs typeface="Canva Sans Bold"/>
                <a:sym typeface="Canva Sans Bold"/>
              </a:rPr>
              <a:t>Indian Avi.ation will use 20 pc biofuels, made from stubble over the next five years. Our Application will not only cognize but provide wholesale market to ‘Farmers’ to sell the stubble which was earlier Smouldered</a:t>
            </a:r>
          </a:p>
        </p:txBody>
      </p:sp>
      <p:sp>
        <p:nvSpPr>
          <p:cNvPr name="TextBox 11" id="11"/>
          <p:cNvSpPr txBox="true"/>
          <p:nvPr/>
        </p:nvSpPr>
        <p:spPr>
          <a:xfrm rot="0">
            <a:off x="12669932" y="9553607"/>
            <a:ext cx="4589368" cy="485904"/>
          </a:xfrm>
          <a:prstGeom prst="rect">
            <a:avLst/>
          </a:prstGeom>
        </p:spPr>
        <p:txBody>
          <a:bodyPr anchor="t" rtlCol="false" tIns="0" lIns="0" bIns="0" rIns="0">
            <a:spAutoFit/>
          </a:bodyPr>
          <a:lstStyle/>
          <a:p>
            <a:pPr algn="ctr">
              <a:lnSpc>
                <a:spcPts val="4008"/>
              </a:lnSpc>
              <a:spcBef>
                <a:spcPct val="0"/>
              </a:spcBef>
            </a:pPr>
            <a:r>
              <a:rPr lang="en-US" sz="2863">
                <a:solidFill>
                  <a:srgbClr val="FFFFFF"/>
                </a:solidFill>
                <a:latin typeface="Noto Sans Gujarati Bold"/>
                <a:ea typeface="Noto Sans Gujarati Bold"/>
                <a:cs typeface="Noto Sans Gujarati Bold"/>
                <a:sym typeface="Noto Sans Gujarati Bold"/>
              </a:rPr>
              <a:t>krishisathi.aryanvbw.live</a:t>
            </a:r>
          </a:p>
        </p:txBody>
      </p:sp>
      <p:sp>
        <p:nvSpPr>
          <p:cNvPr name="Freeform 12" id="12"/>
          <p:cNvSpPr/>
          <p:nvPr/>
        </p:nvSpPr>
        <p:spPr>
          <a:xfrm flipH="false" flipV="false" rot="0">
            <a:off x="0" y="8603404"/>
            <a:ext cx="1683596" cy="1683596"/>
          </a:xfrm>
          <a:custGeom>
            <a:avLst/>
            <a:gdLst/>
            <a:ahLst/>
            <a:cxnLst/>
            <a:rect r="r" b="b" t="t" l="l"/>
            <a:pathLst>
              <a:path h="1683596" w="1683596">
                <a:moveTo>
                  <a:pt x="0" y="0"/>
                </a:moveTo>
                <a:lnTo>
                  <a:pt x="1683596" y="0"/>
                </a:lnTo>
                <a:lnTo>
                  <a:pt x="1683596" y="1683596"/>
                </a:lnTo>
                <a:lnTo>
                  <a:pt x="0" y="1683596"/>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257880">
            <a:off x="4875416" y="6898511"/>
            <a:ext cx="5569261" cy="605657"/>
          </a:xfrm>
          <a:custGeom>
            <a:avLst/>
            <a:gdLst/>
            <a:ahLst/>
            <a:cxnLst/>
            <a:rect r="r" b="b" t="t" l="l"/>
            <a:pathLst>
              <a:path h="605657" w="5569261">
                <a:moveTo>
                  <a:pt x="0" y="0"/>
                </a:moveTo>
                <a:lnTo>
                  <a:pt x="5569261" y="0"/>
                </a:lnTo>
                <a:lnTo>
                  <a:pt x="5569261" y="605657"/>
                </a:lnTo>
                <a:lnTo>
                  <a:pt x="0" y="605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497713">
            <a:off x="5348034" y="6488270"/>
            <a:ext cx="5190188" cy="564433"/>
          </a:xfrm>
          <a:custGeom>
            <a:avLst/>
            <a:gdLst/>
            <a:ahLst/>
            <a:cxnLst/>
            <a:rect r="r" b="b" t="t" l="l"/>
            <a:pathLst>
              <a:path h="564433" w="5190188">
                <a:moveTo>
                  <a:pt x="0" y="0"/>
                </a:moveTo>
                <a:lnTo>
                  <a:pt x="5190188" y="0"/>
                </a:lnTo>
                <a:lnTo>
                  <a:pt x="5190188" y="564433"/>
                </a:lnTo>
                <a:lnTo>
                  <a:pt x="0" y="56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0152877" y="6985564"/>
            <a:ext cx="1545399" cy="3111541"/>
            <a:chOff x="0" y="0"/>
            <a:chExt cx="9461500" cy="19050000"/>
          </a:xfrm>
        </p:grpSpPr>
        <p:sp>
          <p:nvSpPr>
            <p:cNvPr name="Freeform 5" id="5"/>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4"/>
              <a:stretch>
                <a:fillRect l="0" t="-2488" r="0" b="-2488"/>
              </a:stretch>
            </a:blipFill>
          </p:spPr>
        </p:sp>
        <p:sp>
          <p:nvSpPr>
            <p:cNvPr name="Freeform 6" id="6"/>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5"/>
              <a:stretch>
                <a:fillRect l="-83" t="0" r="-83" b="0"/>
              </a:stretch>
            </a:blipFill>
          </p:spPr>
        </p:sp>
      </p:grpSp>
      <p:sp>
        <p:nvSpPr>
          <p:cNvPr name="Freeform 7" id="7"/>
          <p:cNvSpPr/>
          <p:nvPr/>
        </p:nvSpPr>
        <p:spPr>
          <a:xfrm flipH="false" flipV="false" rot="0">
            <a:off x="4891670" y="3967470"/>
            <a:ext cx="858615" cy="858615"/>
          </a:xfrm>
          <a:custGeom>
            <a:avLst/>
            <a:gdLst/>
            <a:ahLst/>
            <a:cxnLst/>
            <a:rect r="r" b="b" t="t" l="l"/>
            <a:pathLst>
              <a:path h="858615" w="858615">
                <a:moveTo>
                  <a:pt x="0" y="0"/>
                </a:moveTo>
                <a:lnTo>
                  <a:pt x="858615" y="0"/>
                </a:lnTo>
                <a:lnTo>
                  <a:pt x="858615" y="858616"/>
                </a:lnTo>
                <a:lnTo>
                  <a:pt x="0" y="858616"/>
                </a:lnTo>
                <a:lnTo>
                  <a:pt x="0" y="0"/>
                </a:lnTo>
                <a:close/>
              </a:path>
            </a:pathLst>
          </a:custGeom>
          <a:blipFill>
            <a:blip r:embed="rId6"/>
            <a:stretch>
              <a:fillRect l="0" t="0" r="0" b="0"/>
            </a:stretch>
          </a:blipFill>
        </p:spPr>
      </p:sp>
      <p:sp>
        <p:nvSpPr>
          <p:cNvPr name="Freeform 8" id="8"/>
          <p:cNvSpPr/>
          <p:nvPr/>
        </p:nvSpPr>
        <p:spPr>
          <a:xfrm flipH="false" flipV="false" rot="0">
            <a:off x="9342342" y="3074657"/>
            <a:ext cx="3097168" cy="2303519"/>
          </a:xfrm>
          <a:custGeom>
            <a:avLst/>
            <a:gdLst/>
            <a:ahLst/>
            <a:cxnLst/>
            <a:rect r="r" b="b" t="t" l="l"/>
            <a:pathLst>
              <a:path h="2303519" w="3097168">
                <a:moveTo>
                  <a:pt x="0" y="0"/>
                </a:moveTo>
                <a:lnTo>
                  <a:pt x="3097168" y="0"/>
                </a:lnTo>
                <a:lnTo>
                  <a:pt x="3097168" y="2303518"/>
                </a:lnTo>
                <a:lnTo>
                  <a:pt x="0" y="2303518"/>
                </a:lnTo>
                <a:lnTo>
                  <a:pt x="0" y="0"/>
                </a:lnTo>
                <a:close/>
              </a:path>
            </a:pathLst>
          </a:custGeom>
          <a:blipFill>
            <a:blip r:embed="rId7"/>
            <a:stretch>
              <a:fillRect l="0" t="0" r="0" b="0"/>
            </a:stretch>
          </a:blipFill>
        </p:spPr>
      </p:sp>
      <p:sp>
        <p:nvSpPr>
          <p:cNvPr name="Freeform 9" id="9"/>
          <p:cNvSpPr/>
          <p:nvPr/>
        </p:nvSpPr>
        <p:spPr>
          <a:xfrm flipH="false" flipV="false" rot="899108">
            <a:off x="5941542" y="4234821"/>
            <a:ext cx="2978530" cy="323915"/>
          </a:xfrm>
          <a:custGeom>
            <a:avLst/>
            <a:gdLst/>
            <a:ahLst/>
            <a:cxnLst/>
            <a:rect r="r" b="b" t="t" l="l"/>
            <a:pathLst>
              <a:path h="323915" w="2978530">
                <a:moveTo>
                  <a:pt x="0" y="0"/>
                </a:moveTo>
                <a:lnTo>
                  <a:pt x="2978530" y="0"/>
                </a:lnTo>
                <a:lnTo>
                  <a:pt x="2978530" y="323915"/>
                </a:lnTo>
                <a:lnTo>
                  <a:pt x="0" y="323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9955702">
            <a:off x="6170782" y="3904971"/>
            <a:ext cx="2978530" cy="323915"/>
          </a:xfrm>
          <a:custGeom>
            <a:avLst/>
            <a:gdLst/>
            <a:ahLst/>
            <a:cxnLst/>
            <a:rect r="r" b="b" t="t" l="l"/>
            <a:pathLst>
              <a:path h="323915" w="2978530">
                <a:moveTo>
                  <a:pt x="0" y="0"/>
                </a:moveTo>
                <a:lnTo>
                  <a:pt x="2978530" y="0"/>
                </a:lnTo>
                <a:lnTo>
                  <a:pt x="2978530" y="323915"/>
                </a:lnTo>
                <a:lnTo>
                  <a:pt x="0" y="323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37991" y="239151"/>
            <a:ext cx="1417240" cy="1579097"/>
          </a:xfrm>
          <a:custGeom>
            <a:avLst/>
            <a:gdLst/>
            <a:ahLst/>
            <a:cxnLst/>
            <a:rect r="r" b="b" t="t" l="l"/>
            <a:pathLst>
              <a:path h="1579097" w="1417240">
                <a:moveTo>
                  <a:pt x="0" y="0"/>
                </a:moveTo>
                <a:lnTo>
                  <a:pt x="1417240" y="0"/>
                </a:lnTo>
                <a:lnTo>
                  <a:pt x="1417240" y="1579098"/>
                </a:lnTo>
                <a:lnTo>
                  <a:pt x="0" y="1579098"/>
                </a:lnTo>
                <a:lnTo>
                  <a:pt x="0" y="0"/>
                </a:lnTo>
                <a:close/>
              </a:path>
            </a:pathLst>
          </a:custGeom>
          <a:blipFill>
            <a:blip r:embed="rId8"/>
            <a:stretch>
              <a:fillRect l="0" t="0" r="0" b="0"/>
            </a:stretch>
          </a:blipFill>
        </p:spPr>
      </p:sp>
      <p:sp>
        <p:nvSpPr>
          <p:cNvPr name="Freeform 12" id="12"/>
          <p:cNvSpPr/>
          <p:nvPr/>
        </p:nvSpPr>
        <p:spPr>
          <a:xfrm flipH="false" flipV="false" rot="-6911106">
            <a:off x="1243836" y="1147028"/>
            <a:ext cx="1786798" cy="1570149"/>
          </a:xfrm>
          <a:custGeom>
            <a:avLst/>
            <a:gdLst/>
            <a:ahLst/>
            <a:cxnLst/>
            <a:rect r="r" b="b" t="t" l="l"/>
            <a:pathLst>
              <a:path h="1570149" w="1786798">
                <a:moveTo>
                  <a:pt x="0" y="0"/>
                </a:moveTo>
                <a:lnTo>
                  <a:pt x="1786797" y="0"/>
                </a:lnTo>
                <a:lnTo>
                  <a:pt x="1786797" y="1570149"/>
                </a:lnTo>
                <a:lnTo>
                  <a:pt x="0" y="15701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4092512" y="4938305"/>
            <a:ext cx="4195488" cy="5547753"/>
          </a:xfrm>
          <a:custGeom>
            <a:avLst/>
            <a:gdLst/>
            <a:ahLst/>
            <a:cxnLst/>
            <a:rect r="r" b="b" t="t" l="l"/>
            <a:pathLst>
              <a:path h="5547753" w="4195488">
                <a:moveTo>
                  <a:pt x="0" y="0"/>
                </a:moveTo>
                <a:lnTo>
                  <a:pt x="4195488" y="0"/>
                </a:lnTo>
                <a:lnTo>
                  <a:pt x="4195488" y="5547753"/>
                </a:lnTo>
                <a:lnTo>
                  <a:pt x="0" y="5547753"/>
                </a:lnTo>
                <a:lnTo>
                  <a:pt x="0" y="0"/>
                </a:lnTo>
                <a:close/>
              </a:path>
            </a:pathLst>
          </a:custGeom>
          <a:blipFill>
            <a:blip r:embed="rId11"/>
            <a:stretch>
              <a:fillRect l="0" t="0" r="0" b="0"/>
            </a:stretch>
          </a:blipFill>
        </p:spPr>
      </p:sp>
      <p:sp>
        <p:nvSpPr>
          <p:cNvPr name="Freeform 14" id="14"/>
          <p:cNvSpPr/>
          <p:nvPr/>
        </p:nvSpPr>
        <p:spPr>
          <a:xfrm flipH="false" flipV="false" rot="0">
            <a:off x="12948048" y="8819551"/>
            <a:ext cx="6415417" cy="1467449"/>
          </a:xfrm>
          <a:custGeom>
            <a:avLst/>
            <a:gdLst/>
            <a:ahLst/>
            <a:cxnLst/>
            <a:rect r="r" b="b" t="t" l="l"/>
            <a:pathLst>
              <a:path h="1467449" w="6415417">
                <a:moveTo>
                  <a:pt x="0" y="0"/>
                </a:moveTo>
                <a:lnTo>
                  <a:pt x="6415417" y="0"/>
                </a:lnTo>
                <a:lnTo>
                  <a:pt x="6415417" y="1467449"/>
                </a:lnTo>
                <a:lnTo>
                  <a:pt x="0" y="1467449"/>
                </a:lnTo>
                <a:lnTo>
                  <a:pt x="0" y="0"/>
                </a:lnTo>
                <a:close/>
              </a:path>
            </a:pathLst>
          </a:custGeom>
          <a:blipFill>
            <a:blip r:embed="rId12"/>
            <a:stretch>
              <a:fillRect l="-15088" t="0" r="0" b="0"/>
            </a:stretch>
          </a:blipFill>
        </p:spPr>
      </p:sp>
      <p:sp>
        <p:nvSpPr>
          <p:cNvPr name="Freeform 15" id="15"/>
          <p:cNvSpPr/>
          <p:nvPr/>
        </p:nvSpPr>
        <p:spPr>
          <a:xfrm flipH="false" flipV="false" rot="0">
            <a:off x="14913289" y="0"/>
            <a:ext cx="3374711" cy="1737351"/>
          </a:xfrm>
          <a:custGeom>
            <a:avLst/>
            <a:gdLst/>
            <a:ahLst/>
            <a:cxnLst/>
            <a:rect r="r" b="b" t="t" l="l"/>
            <a:pathLst>
              <a:path h="1737351" w="3374711">
                <a:moveTo>
                  <a:pt x="0" y="0"/>
                </a:moveTo>
                <a:lnTo>
                  <a:pt x="3374711" y="0"/>
                </a:lnTo>
                <a:lnTo>
                  <a:pt x="3374711" y="1737351"/>
                </a:lnTo>
                <a:lnTo>
                  <a:pt x="0" y="1737351"/>
                </a:lnTo>
                <a:lnTo>
                  <a:pt x="0" y="0"/>
                </a:lnTo>
                <a:close/>
              </a:path>
            </a:pathLst>
          </a:custGeom>
          <a:blipFill>
            <a:blip r:embed="rId13"/>
            <a:stretch>
              <a:fillRect l="0" t="0" r="0" b="0"/>
            </a:stretch>
          </a:blipFill>
        </p:spPr>
      </p:sp>
      <p:sp>
        <p:nvSpPr>
          <p:cNvPr name="Freeform 16" id="16"/>
          <p:cNvSpPr/>
          <p:nvPr/>
        </p:nvSpPr>
        <p:spPr>
          <a:xfrm flipH="false" flipV="false" rot="0">
            <a:off x="1978890" y="1490119"/>
            <a:ext cx="4115240" cy="4115240"/>
          </a:xfrm>
          <a:custGeom>
            <a:avLst/>
            <a:gdLst/>
            <a:ahLst/>
            <a:cxnLst/>
            <a:rect r="r" b="b" t="t" l="l"/>
            <a:pathLst>
              <a:path h="4115240" w="4115240">
                <a:moveTo>
                  <a:pt x="0" y="0"/>
                </a:moveTo>
                <a:lnTo>
                  <a:pt x="4115240" y="0"/>
                </a:lnTo>
                <a:lnTo>
                  <a:pt x="4115240" y="4115240"/>
                </a:lnTo>
                <a:lnTo>
                  <a:pt x="0" y="411524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7" id="17"/>
          <p:cNvSpPr txBox="true"/>
          <p:nvPr/>
        </p:nvSpPr>
        <p:spPr>
          <a:xfrm rot="0">
            <a:off x="1755231" y="6937939"/>
            <a:ext cx="5486991" cy="3040554"/>
          </a:xfrm>
          <a:prstGeom prst="rect">
            <a:avLst/>
          </a:prstGeom>
        </p:spPr>
        <p:txBody>
          <a:bodyPr anchor="t" rtlCol="false" tIns="0" lIns="0" bIns="0" rIns="0">
            <a:spAutoFit/>
          </a:bodyPr>
          <a:lstStyle/>
          <a:p>
            <a:pPr algn="ctr">
              <a:lnSpc>
                <a:spcPts val="3035"/>
              </a:lnSpc>
              <a:spcBef>
                <a:spcPct val="0"/>
              </a:spcBef>
            </a:pPr>
            <a:r>
              <a:rPr lang="en-US" sz="2168">
                <a:solidFill>
                  <a:srgbClr val="000000"/>
                </a:solidFill>
                <a:latin typeface="Guerrilla"/>
                <a:ea typeface="Guerrilla"/>
                <a:cs typeface="Guerrilla"/>
                <a:sym typeface="Guerrilla"/>
              </a:rPr>
              <a:t>The app sends all data, including photos and location, to the server. After processing, the server responds by sending information about the crop disease, providing the location. It fetches data from an API regarding where to send it to the farmer, along with solutions for crop diseases, including organic and chemical fertilizer recommendations.</a:t>
            </a:r>
          </a:p>
        </p:txBody>
      </p:sp>
      <p:sp>
        <p:nvSpPr>
          <p:cNvPr name="TextBox 18" id="18"/>
          <p:cNvSpPr txBox="true"/>
          <p:nvPr/>
        </p:nvSpPr>
        <p:spPr>
          <a:xfrm rot="0">
            <a:off x="-283512" y="3868981"/>
            <a:ext cx="3001080" cy="897272"/>
          </a:xfrm>
          <a:prstGeom prst="rect">
            <a:avLst/>
          </a:prstGeom>
        </p:spPr>
        <p:txBody>
          <a:bodyPr anchor="t" rtlCol="false" tIns="0" lIns="0" bIns="0" rIns="0">
            <a:spAutoFit/>
          </a:bodyPr>
          <a:lstStyle/>
          <a:p>
            <a:pPr algn="ctr">
              <a:lnSpc>
                <a:spcPts val="3565"/>
              </a:lnSpc>
            </a:pPr>
            <a:r>
              <a:rPr lang="en-US" sz="2546">
                <a:solidFill>
                  <a:srgbClr val="000000"/>
                </a:solidFill>
                <a:latin typeface="Rubik Gemstones"/>
                <a:ea typeface="Rubik Gemstones"/>
                <a:cs typeface="Rubik Gemstones"/>
                <a:sym typeface="Rubik Gemstones"/>
              </a:rPr>
              <a:t>Krishi Saathi Cloud Server</a:t>
            </a:r>
          </a:p>
        </p:txBody>
      </p:sp>
      <p:sp>
        <p:nvSpPr>
          <p:cNvPr name="TextBox 19" id="19"/>
          <p:cNvSpPr txBox="true"/>
          <p:nvPr/>
        </p:nvSpPr>
        <p:spPr>
          <a:xfrm rot="0">
            <a:off x="8833803" y="1855903"/>
            <a:ext cx="4114245" cy="1119296"/>
          </a:xfrm>
          <a:prstGeom prst="rect">
            <a:avLst/>
          </a:prstGeom>
        </p:spPr>
        <p:txBody>
          <a:bodyPr anchor="t" rtlCol="false" tIns="0" lIns="0" bIns="0" rIns="0">
            <a:spAutoFit/>
          </a:bodyPr>
          <a:lstStyle/>
          <a:p>
            <a:pPr algn="ctr">
              <a:lnSpc>
                <a:spcPts val="4456"/>
              </a:lnSpc>
              <a:spcBef>
                <a:spcPct val="0"/>
              </a:spcBef>
            </a:pPr>
            <a:r>
              <a:rPr lang="en-US" sz="3183">
                <a:solidFill>
                  <a:srgbClr val="000000"/>
                </a:solidFill>
                <a:latin typeface="Rubik Gemstones"/>
                <a:ea typeface="Rubik Gemstones"/>
                <a:cs typeface="Rubik Gemstones"/>
                <a:sym typeface="Rubik Gemstones"/>
              </a:rPr>
              <a:t>Krishi saathi’s expert  for  suppor</a:t>
            </a:r>
          </a:p>
        </p:txBody>
      </p:sp>
      <p:sp>
        <p:nvSpPr>
          <p:cNvPr name="TextBox 20" id="20"/>
          <p:cNvSpPr txBox="true"/>
          <p:nvPr/>
        </p:nvSpPr>
        <p:spPr>
          <a:xfrm rot="0">
            <a:off x="1896927" y="275516"/>
            <a:ext cx="4279166" cy="1071909"/>
          </a:xfrm>
          <a:prstGeom prst="rect">
            <a:avLst/>
          </a:prstGeom>
        </p:spPr>
        <p:txBody>
          <a:bodyPr anchor="t" rtlCol="false" tIns="0" lIns="0" bIns="0" rIns="0">
            <a:spAutoFit/>
          </a:bodyPr>
          <a:lstStyle/>
          <a:p>
            <a:pPr algn="ctr">
              <a:lnSpc>
                <a:spcPts val="2868"/>
              </a:lnSpc>
              <a:spcBef>
                <a:spcPct val="0"/>
              </a:spcBef>
            </a:pPr>
            <a:r>
              <a:rPr lang="en-US" sz="2048">
                <a:solidFill>
                  <a:srgbClr val="000000"/>
                </a:solidFill>
                <a:latin typeface="Guerrilla"/>
                <a:ea typeface="Guerrilla"/>
                <a:cs typeface="Guerrilla"/>
                <a:sym typeface="Guerrilla"/>
              </a:rPr>
              <a:t>Communicate with APIs, such as the weather API, to provide accurate solutions</a:t>
            </a:r>
          </a:p>
        </p:txBody>
      </p:sp>
      <p:sp>
        <p:nvSpPr>
          <p:cNvPr name="Freeform 21" id="21"/>
          <p:cNvSpPr/>
          <p:nvPr/>
        </p:nvSpPr>
        <p:spPr>
          <a:xfrm flipH="false" flipV="false" rot="0">
            <a:off x="10014680" y="313616"/>
            <a:ext cx="1683596" cy="1683596"/>
          </a:xfrm>
          <a:custGeom>
            <a:avLst/>
            <a:gdLst/>
            <a:ahLst/>
            <a:cxnLst/>
            <a:rect r="r" b="b" t="t" l="l"/>
            <a:pathLst>
              <a:path h="1683596" w="1683596">
                <a:moveTo>
                  <a:pt x="0" y="0"/>
                </a:moveTo>
                <a:lnTo>
                  <a:pt x="1683596" y="0"/>
                </a:lnTo>
                <a:lnTo>
                  <a:pt x="1683596" y="1683596"/>
                </a:lnTo>
                <a:lnTo>
                  <a:pt x="0" y="1683596"/>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Where Tradition Meets Technology</dc:description>
  <dc:identifier>DAGPb6slpzI</dc:identifier>
  <dcterms:modified xsi:type="dcterms:W3CDTF">2011-08-01T06:04:30Z</dcterms:modified>
  <cp:revision>1</cp:revision>
  <dc:title>krishi saathi</dc:title>
</cp:coreProperties>
</file>